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5"/>
  </p:notesMasterIdLst>
  <p:sldIdLst>
    <p:sldId id="256" r:id="rId2"/>
    <p:sldId id="258" r:id="rId3"/>
    <p:sldId id="305" r:id="rId4"/>
    <p:sldId id="304" r:id="rId5"/>
    <p:sldId id="296" r:id="rId6"/>
    <p:sldId id="319" r:id="rId7"/>
    <p:sldId id="297" r:id="rId8"/>
    <p:sldId id="320" r:id="rId9"/>
    <p:sldId id="321" r:id="rId10"/>
    <p:sldId id="298" r:id="rId11"/>
    <p:sldId id="323" r:id="rId12"/>
    <p:sldId id="324" r:id="rId13"/>
    <p:sldId id="299" r:id="rId14"/>
    <p:sldId id="325" r:id="rId15"/>
    <p:sldId id="326" r:id="rId16"/>
    <p:sldId id="300" r:id="rId17"/>
    <p:sldId id="327" r:id="rId18"/>
    <p:sldId id="328" r:id="rId19"/>
    <p:sldId id="301" r:id="rId20"/>
    <p:sldId id="329" r:id="rId21"/>
    <p:sldId id="330" r:id="rId22"/>
    <p:sldId id="331" r:id="rId23"/>
    <p:sldId id="302" r:id="rId24"/>
  </p:sldIdLst>
  <p:sldSz cx="9144000" cy="6858000" type="screen4x3"/>
  <p:notesSz cx="6858000" cy="9144000"/>
  <p:defaultTextStyle>
    <a:defPPr>
      <a:defRPr lang="en-US"/>
    </a:defPPr>
    <a:lvl1pPr algn="ctr" rtl="0" eaLnBrk="0" fontAlgn="base" hangingPunct="0">
      <a:spcBef>
        <a:spcPct val="0"/>
      </a:spcBef>
      <a:spcAft>
        <a:spcPct val="0"/>
      </a:spcAft>
      <a:defRPr kern="1200">
        <a:solidFill>
          <a:schemeClr val="tx1"/>
        </a:solidFill>
        <a:effectLst>
          <a:outerShdw blurRad="38100" dist="38100" dir="2700000" algn="tl">
            <a:srgbClr val="000000">
              <a:alpha val="43137"/>
            </a:srgbClr>
          </a:outerShdw>
        </a:effectLst>
        <a:latin typeface="Arial" charset="0"/>
        <a:ea typeface="+mn-ea"/>
        <a:cs typeface="+mn-cs"/>
      </a:defRPr>
    </a:lvl1pPr>
    <a:lvl2pPr marL="457200" algn="ctr" rtl="0" eaLnBrk="0" fontAlgn="base" hangingPunct="0">
      <a:spcBef>
        <a:spcPct val="0"/>
      </a:spcBef>
      <a:spcAft>
        <a:spcPct val="0"/>
      </a:spcAft>
      <a:defRPr kern="1200">
        <a:solidFill>
          <a:schemeClr val="tx1"/>
        </a:solidFill>
        <a:effectLst>
          <a:outerShdw blurRad="38100" dist="38100" dir="2700000" algn="tl">
            <a:srgbClr val="000000">
              <a:alpha val="43137"/>
            </a:srgbClr>
          </a:outerShdw>
        </a:effectLst>
        <a:latin typeface="Arial" charset="0"/>
        <a:ea typeface="+mn-ea"/>
        <a:cs typeface="+mn-cs"/>
      </a:defRPr>
    </a:lvl2pPr>
    <a:lvl3pPr marL="914400" algn="ctr" rtl="0" eaLnBrk="0" fontAlgn="base" hangingPunct="0">
      <a:spcBef>
        <a:spcPct val="0"/>
      </a:spcBef>
      <a:spcAft>
        <a:spcPct val="0"/>
      </a:spcAft>
      <a:defRPr kern="1200">
        <a:solidFill>
          <a:schemeClr val="tx1"/>
        </a:solidFill>
        <a:effectLst>
          <a:outerShdw blurRad="38100" dist="38100" dir="2700000" algn="tl">
            <a:srgbClr val="000000">
              <a:alpha val="43137"/>
            </a:srgbClr>
          </a:outerShdw>
        </a:effectLst>
        <a:latin typeface="Arial" charset="0"/>
        <a:ea typeface="+mn-ea"/>
        <a:cs typeface="+mn-cs"/>
      </a:defRPr>
    </a:lvl3pPr>
    <a:lvl4pPr marL="1371600" algn="ctr" rtl="0" eaLnBrk="0" fontAlgn="base" hangingPunct="0">
      <a:spcBef>
        <a:spcPct val="0"/>
      </a:spcBef>
      <a:spcAft>
        <a:spcPct val="0"/>
      </a:spcAft>
      <a:defRPr kern="1200">
        <a:solidFill>
          <a:schemeClr val="tx1"/>
        </a:solidFill>
        <a:effectLst>
          <a:outerShdw blurRad="38100" dist="38100" dir="2700000" algn="tl">
            <a:srgbClr val="000000">
              <a:alpha val="43137"/>
            </a:srgbClr>
          </a:outerShdw>
        </a:effectLst>
        <a:latin typeface="Arial" charset="0"/>
        <a:ea typeface="+mn-ea"/>
        <a:cs typeface="+mn-cs"/>
      </a:defRPr>
    </a:lvl4pPr>
    <a:lvl5pPr marL="1828800" algn="ctr" rtl="0" eaLnBrk="0" fontAlgn="base" hangingPunct="0">
      <a:spcBef>
        <a:spcPct val="0"/>
      </a:spcBef>
      <a:spcAft>
        <a:spcPct val="0"/>
      </a:spcAft>
      <a:defRPr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kern="1200">
        <a:solidFill>
          <a:schemeClr val="tx1"/>
        </a:solidFill>
        <a:effectLst>
          <a:outerShdw blurRad="38100" dist="38100" dir="2700000" algn="tl">
            <a:srgbClr val="000000">
              <a:alpha val="43137"/>
            </a:srgbClr>
          </a:outerShdw>
        </a:effectLst>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008" y="-7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a:effectLst/>
              </a:defRPr>
            </a:lvl1pPr>
          </a:lstStyle>
          <a:p>
            <a:pPr>
              <a:defRPr/>
            </a:pPr>
            <a:endParaRPr lang="en-US"/>
          </a:p>
        </p:txBody>
      </p:sp>
      <p:sp>
        <p:nvSpPr>
          <p:cNvPr id="1638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effectLst/>
              </a:defRPr>
            </a:lvl1pPr>
          </a:lstStyle>
          <a:p>
            <a:pPr>
              <a:defRPr/>
            </a:pPr>
            <a:endParaRPr lang="en-US"/>
          </a:p>
        </p:txBody>
      </p:sp>
      <p:sp>
        <p:nvSpPr>
          <p:cNvPr id="266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effectLst/>
              </a:defRPr>
            </a:lvl1pPr>
          </a:lstStyle>
          <a:p>
            <a:pPr>
              <a:defRPr/>
            </a:pPr>
            <a:endParaRPr lang="en-US"/>
          </a:p>
        </p:txBody>
      </p:sp>
      <p:sp>
        <p:nvSpPr>
          <p:cNvPr id="1639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defRPr>
            </a:lvl1pPr>
          </a:lstStyle>
          <a:p>
            <a:pPr>
              <a:defRPr/>
            </a:pPr>
            <a:fld id="{5BEDF84D-61DA-4879-94B1-1E6338A57028}"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ln cap="flat"/>
        </p:spPr>
      </p:sp>
      <p:sp>
        <p:nvSpPr>
          <p:cNvPr id="27651"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927100"/>
            <a:ext cx="8991600" cy="4495800"/>
            <a:chOff x="0" y="584"/>
            <a:chExt cx="5664" cy="2832"/>
          </a:xfrm>
        </p:grpSpPr>
        <p:sp>
          <p:nvSpPr>
            <p:cNvPr id="5" name="AutoShape 3"/>
            <p:cNvSpPr>
              <a:spLocks noChangeArrowheads="1"/>
            </p:cNvSpPr>
            <p:nvPr userDrawn="1"/>
          </p:nvSpPr>
          <p:spPr bwMode="auto">
            <a:xfrm>
              <a:off x="432" y="1304"/>
              <a:ext cx="4656" cy="2112"/>
            </a:xfrm>
            <a:prstGeom prst="roundRect">
              <a:avLst>
                <a:gd name="adj" fmla="val 16667"/>
              </a:avLst>
            </a:prstGeom>
            <a:noFill/>
            <a:ln w="50800">
              <a:solidFill>
                <a:schemeClr val="bg2"/>
              </a:solidFill>
              <a:round/>
              <a:headEnd/>
              <a:tailEnd/>
            </a:ln>
            <a:effectLst/>
          </p:spPr>
          <p:txBody>
            <a:bodyPr wrap="none" anchor="ctr"/>
            <a:lstStyle/>
            <a:p>
              <a:pPr eaLnBrk="1" hangingPunct="1">
                <a:defRPr/>
              </a:pPr>
              <a:endParaRPr lang="en-US" sz="2400" dirty="0">
                <a:effectLst/>
                <a:latin typeface="Times New Roman" pitchFamily="18" charset="0"/>
              </a:endParaRPr>
            </a:p>
          </p:txBody>
        </p:sp>
        <p:sp>
          <p:nvSpPr>
            <p:cNvPr id="6" name="Rectangle 4"/>
            <p:cNvSpPr>
              <a:spLocks noChangeArrowheads="1"/>
            </p:cNvSpPr>
            <p:nvPr userDrawn="1"/>
          </p:nvSpPr>
          <p:spPr bwMode="blackWhite">
            <a:xfrm>
              <a:off x="144" y="584"/>
              <a:ext cx="4512" cy="624"/>
            </a:xfrm>
            <a:prstGeom prst="rect">
              <a:avLst/>
            </a:prstGeom>
            <a:solidFill>
              <a:schemeClr val="bg1"/>
            </a:solidFill>
            <a:ln w="57150">
              <a:solidFill>
                <a:schemeClr val="bg2"/>
              </a:solidFill>
              <a:miter lim="800000"/>
              <a:headEnd/>
              <a:tailEnd/>
            </a:ln>
            <a:effectLst/>
          </p:spPr>
          <p:txBody>
            <a:bodyPr wrap="none" anchor="ctr"/>
            <a:lstStyle/>
            <a:p>
              <a:pPr eaLnBrk="1" hangingPunct="1">
                <a:defRPr/>
              </a:pPr>
              <a:endParaRPr lang="en-US" sz="2400" dirty="0">
                <a:effectLst/>
                <a:latin typeface="Times New Roman" pitchFamily="18" charset="0"/>
              </a:endParaRPr>
            </a:p>
          </p:txBody>
        </p:sp>
        <p:sp>
          <p:nvSpPr>
            <p:cNvPr id="7" name="AutoShape 5"/>
            <p:cNvSpPr>
              <a:spLocks noChangeArrowheads="1"/>
            </p:cNvSpPr>
            <p:nvPr userDrawn="1"/>
          </p:nvSpPr>
          <p:spPr bwMode="blackWhite">
            <a:xfrm>
              <a:off x="0" y="872"/>
              <a:ext cx="5664" cy="1152"/>
            </a:xfrm>
            <a:custGeom>
              <a:avLst/>
              <a:gdLst>
                <a:gd name="G0" fmla="+- 1000 0 0"/>
                <a:gd name="G1" fmla="+- 1000 0 0"/>
                <a:gd name="G2" fmla="+- G0 0 G1"/>
                <a:gd name="G3" fmla="*/ G1 1 2"/>
                <a:gd name="G4" fmla="+- G0 0 G3"/>
                <a:gd name="T0" fmla="*/ 0 w 1000"/>
                <a:gd name="T1" fmla="*/ 0 h 1000"/>
                <a:gd name="T2" fmla="*/ G4 w 1000"/>
                <a:gd name="T3" fmla="*/ G1 h 1000"/>
              </a:gdLst>
              <a:ahLst/>
              <a:cxnLst>
                <a:cxn ang="0">
                  <a:pos x="0" y="0"/>
                </a:cxn>
                <a:cxn ang="0">
                  <a:pos x="4416" y="0"/>
                </a:cxn>
                <a:cxn ang="0">
                  <a:pos x="4917" y="500"/>
                </a:cxn>
                <a:cxn ang="0">
                  <a:pos x="4417" y="1000"/>
                </a:cxn>
                <a:cxn ang="0">
                  <a:pos x="0" y="1000"/>
                </a:cxn>
              </a:cxnLst>
              <a:rect l="T0" t="T1" r="T2" b="T3"/>
              <a:pathLst>
                <a:path w="4917" h="1000">
                  <a:moveTo>
                    <a:pt x="0" y="0"/>
                  </a:moveTo>
                  <a:lnTo>
                    <a:pt x="4416" y="0"/>
                  </a:lnTo>
                  <a:cubicBezTo>
                    <a:pt x="4693" y="0"/>
                    <a:pt x="4917" y="223"/>
                    <a:pt x="4917" y="500"/>
                  </a:cubicBezTo>
                  <a:cubicBezTo>
                    <a:pt x="4917" y="776"/>
                    <a:pt x="4693" y="999"/>
                    <a:pt x="4417" y="1000"/>
                  </a:cubicBezTo>
                  <a:lnTo>
                    <a:pt x="0" y="1000"/>
                  </a:lnTo>
                  <a:close/>
                </a:path>
              </a:pathLst>
            </a:custGeom>
            <a:solidFill>
              <a:schemeClr val="folHlink"/>
            </a:solidFill>
            <a:ln w="9525">
              <a:noFill/>
              <a:miter lim="800000"/>
              <a:headEnd/>
              <a:tailEnd/>
            </a:ln>
          </p:spPr>
          <p:txBody>
            <a:bodyPr/>
            <a:lstStyle/>
            <a:p>
              <a:pPr algn="l" eaLnBrk="1" hangingPunct="1">
                <a:defRPr/>
              </a:pPr>
              <a:endParaRPr lang="en-US" sz="2400" dirty="0">
                <a:effectLst/>
                <a:latin typeface="Times New Roman" pitchFamily="18" charset="0"/>
              </a:endParaRPr>
            </a:p>
          </p:txBody>
        </p:sp>
        <p:sp>
          <p:nvSpPr>
            <p:cNvPr id="8" name="Line 6"/>
            <p:cNvSpPr>
              <a:spLocks noChangeShapeType="1"/>
            </p:cNvSpPr>
            <p:nvPr userDrawn="1"/>
          </p:nvSpPr>
          <p:spPr bwMode="auto">
            <a:xfrm>
              <a:off x="0" y="1928"/>
              <a:ext cx="5232" cy="0"/>
            </a:xfrm>
            <a:prstGeom prst="line">
              <a:avLst/>
            </a:prstGeom>
            <a:noFill/>
            <a:ln w="50800">
              <a:solidFill>
                <a:schemeClr val="bg1"/>
              </a:solidFill>
              <a:round/>
              <a:headEnd/>
              <a:tailEnd/>
            </a:ln>
            <a:effectLst/>
          </p:spPr>
          <p:txBody>
            <a:bodyPr/>
            <a:lstStyle/>
            <a:p>
              <a:pPr>
                <a:defRPr/>
              </a:pPr>
              <a:endParaRPr lang="en-US" dirty="0"/>
            </a:p>
          </p:txBody>
        </p:sp>
      </p:grpSp>
      <p:sp>
        <p:nvSpPr>
          <p:cNvPr id="5127" name="Rectangle 7"/>
          <p:cNvSpPr>
            <a:spLocks noGrp="1" noChangeArrowheads="1"/>
          </p:cNvSpPr>
          <p:nvPr>
            <p:ph type="ctrTitle"/>
          </p:nvPr>
        </p:nvSpPr>
        <p:spPr>
          <a:xfrm>
            <a:off x="228600" y="1427163"/>
            <a:ext cx="8077200" cy="1609725"/>
          </a:xfrm>
        </p:spPr>
        <p:txBody>
          <a:bodyPr/>
          <a:lstStyle>
            <a:lvl1pPr>
              <a:defRPr sz="4600"/>
            </a:lvl1pPr>
          </a:lstStyle>
          <a:p>
            <a:r>
              <a:rPr lang="en-US"/>
              <a:t>Click to edit Master title style</a:t>
            </a:r>
          </a:p>
        </p:txBody>
      </p:sp>
      <p:sp>
        <p:nvSpPr>
          <p:cNvPr id="5128" name="Rectangle 8"/>
          <p:cNvSpPr>
            <a:spLocks noGrp="1" noChangeArrowheads="1"/>
          </p:cNvSpPr>
          <p:nvPr>
            <p:ph type="subTitle" idx="1"/>
          </p:nvPr>
        </p:nvSpPr>
        <p:spPr>
          <a:xfrm>
            <a:off x="1066800" y="3441700"/>
            <a:ext cx="6629400" cy="1676400"/>
          </a:xfrm>
        </p:spPr>
        <p:txBody>
          <a:bodyPr/>
          <a:lstStyle>
            <a:lvl1pPr marL="0" indent="0">
              <a:buFont typeface="Wingdings" pitchFamily="2" charset="2"/>
              <a:buNone/>
              <a:defRPr/>
            </a:lvl1pPr>
          </a:lstStyle>
          <a:p>
            <a:r>
              <a:rPr lang="en-US"/>
              <a:t>Click to edit Master subtitle style</a:t>
            </a:r>
          </a:p>
        </p:txBody>
      </p:sp>
      <p:sp>
        <p:nvSpPr>
          <p:cNvPr id="9" name="Rectangle 9"/>
          <p:cNvSpPr>
            <a:spLocks noGrp="1" noChangeArrowheads="1"/>
          </p:cNvSpPr>
          <p:nvPr>
            <p:ph type="dt" sz="half" idx="10"/>
          </p:nvPr>
        </p:nvSpPr>
        <p:spPr>
          <a:xfrm>
            <a:off x="457200" y="6248400"/>
            <a:ext cx="2133600" cy="471488"/>
          </a:xfrm>
        </p:spPr>
        <p:txBody>
          <a:bodyPr/>
          <a:lstStyle>
            <a:lvl1pPr>
              <a:defRPr/>
            </a:lvl1pPr>
          </a:lstStyle>
          <a:p>
            <a:pPr>
              <a:defRPr/>
            </a:pPr>
            <a:endParaRPr lang="en-US"/>
          </a:p>
        </p:txBody>
      </p:sp>
      <p:sp>
        <p:nvSpPr>
          <p:cNvPr id="10" name="Rectangle 10"/>
          <p:cNvSpPr>
            <a:spLocks noGrp="1" noChangeArrowheads="1"/>
          </p:cNvSpPr>
          <p:nvPr>
            <p:ph type="ftr" sz="quarter" idx="11"/>
          </p:nvPr>
        </p:nvSpPr>
        <p:spPr>
          <a:xfrm>
            <a:off x="3124200" y="6253163"/>
            <a:ext cx="2895600" cy="457200"/>
          </a:xfrm>
        </p:spPr>
        <p:txBody>
          <a:bodyPr/>
          <a:lstStyle>
            <a:lvl1pPr>
              <a:defRPr/>
            </a:lvl1pPr>
          </a:lstStyle>
          <a:p>
            <a:pPr>
              <a:defRPr/>
            </a:pPr>
            <a:endParaRPr lang="en-US"/>
          </a:p>
        </p:txBody>
      </p:sp>
      <p:sp>
        <p:nvSpPr>
          <p:cNvPr id="11" name="Rectangle 11"/>
          <p:cNvSpPr>
            <a:spLocks noGrp="1" noChangeArrowheads="1"/>
          </p:cNvSpPr>
          <p:nvPr>
            <p:ph type="sldNum" sz="quarter" idx="12"/>
          </p:nvPr>
        </p:nvSpPr>
        <p:spPr>
          <a:xfrm>
            <a:off x="6553200" y="6248400"/>
            <a:ext cx="2133600" cy="471488"/>
          </a:xfrm>
        </p:spPr>
        <p:txBody>
          <a:bodyPr/>
          <a:lstStyle>
            <a:lvl1pPr>
              <a:defRPr/>
            </a:lvl1pPr>
          </a:lstStyle>
          <a:p>
            <a:pPr>
              <a:defRPr/>
            </a:pPr>
            <a:fld id="{1F1E8086-8830-4B6B-9A01-FC058111C5FE}"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4944BD7B-2FA2-4682-9E0A-DA0F946385E9}"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0013" y="228600"/>
            <a:ext cx="2084387"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5263" y="228600"/>
            <a:ext cx="610235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7CF76E83-B45B-4AE1-A069-BB9177768B90}"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CA8FF338-C8D9-42F5-802B-254A038CB9BF}"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84E32040-2394-4D02-B73D-3F62E2B6E98B}"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A262EABB-A430-459A-9E2D-39930579458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dt" sz="half" idx="10"/>
          </p:nvPr>
        </p:nvSpPr>
        <p:spPr>
          <a:ln/>
        </p:spPr>
        <p:txBody>
          <a:bodyPr/>
          <a:lstStyle>
            <a:lvl1pPr>
              <a:defRPr/>
            </a:lvl1pPr>
          </a:lstStyle>
          <a:p>
            <a:pPr>
              <a:defRPr/>
            </a:pPr>
            <a:endParaRPr lang="en-US"/>
          </a:p>
        </p:txBody>
      </p:sp>
      <p:sp>
        <p:nvSpPr>
          <p:cNvPr id="8" name="Rectangle 9"/>
          <p:cNvSpPr>
            <a:spLocks noGrp="1" noChangeArrowheads="1"/>
          </p:cNvSpPr>
          <p:nvPr>
            <p:ph type="ftr" sz="quarter" idx="11"/>
          </p:nvPr>
        </p:nvSpPr>
        <p:spPr>
          <a:ln/>
        </p:spPr>
        <p:txBody>
          <a:bodyPr/>
          <a:lstStyle>
            <a:lvl1pPr>
              <a:defRPr/>
            </a:lvl1pPr>
          </a:lstStyle>
          <a:p>
            <a:pPr>
              <a:defRPr/>
            </a:pPr>
            <a:endParaRPr lang="en-US"/>
          </a:p>
        </p:txBody>
      </p:sp>
      <p:sp>
        <p:nvSpPr>
          <p:cNvPr id="9" name="Rectangle 10"/>
          <p:cNvSpPr>
            <a:spLocks noGrp="1" noChangeArrowheads="1"/>
          </p:cNvSpPr>
          <p:nvPr>
            <p:ph type="sldNum" sz="quarter" idx="12"/>
          </p:nvPr>
        </p:nvSpPr>
        <p:spPr>
          <a:ln/>
        </p:spPr>
        <p:txBody>
          <a:bodyPr/>
          <a:lstStyle>
            <a:lvl1pPr>
              <a:defRPr/>
            </a:lvl1pPr>
          </a:lstStyle>
          <a:p>
            <a:pPr>
              <a:defRPr/>
            </a:pPr>
            <a:fld id="{7CF3CAC6-080D-423A-A95B-733BA7E26FCA}"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dt" sz="half" idx="10"/>
          </p:nvPr>
        </p:nvSpPr>
        <p:spPr>
          <a:ln/>
        </p:spPr>
        <p:txBody>
          <a:bodyPr/>
          <a:lstStyle>
            <a:lvl1pPr>
              <a:defRPr/>
            </a:lvl1pPr>
          </a:lstStyle>
          <a:p>
            <a:pPr>
              <a:defRPr/>
            </a:pPr>
            <a:endParaRPr lang="en-US"/>
          </a:p>
        </p:txBody>
      </p:sp>
      <p:sp>
        <p:nvSpPr>
          <p:cNvPr id="4" name="Rectangle 9"/>
          <p:cNvSpPr>
            <a:spLocks noGrp="1" noChangeArrowheads="1"/>
          </p:cNvSpPr>
          <p:nvPr>
            <p:ph type="ftr" sz="quarter" idx="11"/>
          </p:nvPr>
        </p:nvSpPr>
        <p:spPr>
          <a:ln/>
        </p:spPr>
        <p:txBody>
          <a:bodyPr/>
          <a:lstStyle>
            <a:lvl1pPr>
              <a:defRPr/>
            </a:lvl1pPr>
          </a:lstStyle>
          <a:p>
            <a:pPr>
              <a:defRPr/>
            </a:pPr>
            <a:endParaRPr lang="en-US"/>
          </a:p>
        </p:txBody>
      </p:sp>
      <p:sp>
        <p:nvSpPr>
          <p:cNvPr id="5" name="Rectangle 10"/>
          <p:cNvSpPr>
            <a:spLocks noGrp="1" noChangeArrowheads="1"/>
          </p:cNvSpPr>
          <p:nvPr>
            <p:ph type="sldNum" sz="quarter" idx="12"/>
          </p:nvPr>
        </p:nvSpPr>
        <p:spPr>
          <a:ln/>
        </p:spPr>
        <p:txBody>
          <a:bodyPr/>
          <a:lstStyle>
            <a:lvl1pPr>
              <a:defRPr/>
            </a:lvl1pPr>
          </a:lstStyle>
          <a:p>
            <a:pPr>
              <a:defRPr/>
            </a:pPr>
            <a:fld id="{9C27D0FE-5B04-48D1-831D-67FC76C702EB}"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dt" sz="half" idx="10"/>
          </p:nvPr>
        </p:nvSpPr>
        <p:spPr>
          <a:ln/>
        </p:spPr>
        <p:txBody>
          <a:bodyPr/>
          <a:lstStyle>
            <a:lvl1pPr>
              <a:defRPr/>
            </a:lvl1pPr>
          </a:lstStyle>
          <a:p>
            <a:pPr>
              <a:defRPr/>
            </a:pPr>
            <a:endParaRPr lang="en-US"/>
          </a:p>
        </p:txBody>
      </p:sp>
      <p:sp>
        <p:nvSpPr>
          <p:cNvPr id="3" name="Rectangle 9"/>
          <p:cNvSpPr>
            <a:spLocks noGrp="1" noChangeArrowheads="1"/>
          </p:cNvSpPr>
          <p:nvPr>
            <p:ph type="ftr" sz="quarter" idx="11"/>
          </p:nvPr>
        </p:nvSpPr>
        <p:spPr>
          <a:ln/>
        </p:spPr>
        <p:txBody>
          <a:bodyPr/>
          <a:lstStyle>
            <a:lvl1pPr>
              <a:defRPr/>
            </a:lvl1pPr>
          </a:lstStyle>
          <a:p>
            <a:pPr>
              <a:defRPr/>
            </a:pPr>
            <a:endParaRPr lang="en-US"/>
          </a:p>
        </p:txBody>
      </p:sp>
      <p:sp>
        <p:nvSpPr>
          <p:cNvPr id="4" name="Rectangle 10"/>
          <p:cNvSpPr>
            <a:spLocks noGrp="1" noChangeArrowheads="1"/>
          </p:cNvSpPr>
          <p:nvPr>
            <p:ph type="sldNum" sz="quarter" idx="12"/>
          </p:nvPr>
        </p:nvSpPr>
        <p:spPr>
          <a:ln/>
        </p:spPr>
        <p:txBody>
          <a:bodyPr/>
          <a:lstStyle>
            <a:lvl1pPr>
              <a:defRPr/>
            </a:lvl1pPr>
          </a:lstStyle>
          <a:p>
            <a:pPr>
              <a:defRPr/>
            </a:pPr>
            <a:fld id="{709EBD62-8A2D-4F90-9296-6894DF8504B2}"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7D76D587-E006-4E72-8593-15BF1D6FEDB8}"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1E3BE6FC-79F3-44B7-BB8A-3594B27EB050}"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152400"/>
            <a:ext cx="8686800" cy="6096000"/>
            <a:chOff x="0" y="96"/>
            <a:chExt cx="5472" cy="3840"/>
          </a:xfrm>
        </p:grpSpPr>
        <p:sp>
          <p:nvSpPr>
            <p:cNvPr id="4099" name="AutoShape 3"/>
            <p:cNvSpPr>
              <a:spLocks noChangeArrowheads="1"/>
            </p:cNvSpPr>
            <p:nvPr/>
          </p:nvSpPr>
          <p:spPr bwMode="auto">
            <a:xfrm>
              <a:off x="240" y="336"/>
              <a:ext cx="5232" cy="3600"/>
            </a:xfrm>
            <a:prstGeom prst="roundRect">
              <a:avLst>
                <a:gd name="adj" fmla="val 13727"/>
              </a:avLst>
            </a:prstGeom>
            <a:noFill/>
            <a:ln w="50800">
              <a:solidFill>
                <a:schemeClr val="bg2"/>
              </a:solidFill>
              <a:round/>
              <a:headEnd/>
              <a:tailEnd/>
            </a:ln>
            <a:effectLst/>
          </p:spPr>
          <p:txBody>
            <a:bodyPr wrap="none" anchor="ctr"/>
            <a:lstStyle/>
            <a:p>
              <a:pPr eaLnBrk="1" hangingPunct="1">
                <a:defRPr/>
              </a:pPr>
              <a:endParaRPr lang="en-US" sz="2400" dirty="0">
                <a:effectLst/>
                <a:latin typeface="Times New Roman" pitchFamily="18" charset="0"/>
              </a:endParaRPr>
            </a:p>
          </p:txBody>
        </p:sp>
        <p:sp>
          <p:nvSpPr>
            <p:cNvPr id="4100" name="AutoShape 4"/>
            <p:cNvSpPr>
              <a:spLocks noChangeArrowheads="1"/>
            </p:cNvSpPr>
            <p:nvPr/>
          </p:nvSpPr>
          <p:spPr bwMode="blackWhite">
            <a:xfrm>
              <a:off x="0" y="96"/>
              <a:ext cx="5376" cy="768"/>
            </a:xfrm>
            <a:custGeom>
              <a:avLst/>
              <a:gdLst>
                <a:gd name="G0" fmla="+- 1000 0 0"/>
                <a:gd name="G1" fmla="+- 1000 0 0"/>
                <a:gd name="G2" fmla="+- G0 0 G1"/>
                <a:gd name="G3" fmla="*/ G1 1 2"/>
                <a:gd name="G4" fmla="+- G0 0 G3"/>
                <a:gd name="T0" fmla="*/ 0 w 1000"/>
                <a:gd name="T1" fmla="*/ 0 h 1000"/>
                <a:gd name="T2" fmla="*/ G4 w 1000"/>
                <a:gd name="T3" fmla="*/ G1 h 1000"/>
              </a:gdLst>
              <a:ahLst/>
              <a:cxnLst>
                <a:cxn ang="0">
                  <a:pos x="0" y="0"/>
                </a:cxn>
                <a:cxn ang="0">
                  <a:pos x="6499" y="0"/>
                </a:cxn>
                <a:cxn ang="0">
                  <a:pos x="7000" y="500"/>
                </a:cxn>
                <a:cxn ang="0">
                  <a:pos x="6500" y="1000"/>
                </a:cxn>
                <a:cxn ang="0">
                  <a:pos x="0" y="1000"/>
                </a:cxn>
              </a:cxnLst>
              <a:rect l="T0" t="T1" r="T2" b="T3"/>
              <a:pathLst>
                <a:path w="7000" h="1000">
                  <a:moveTo>
                    <a:pt x="0" y="0"/>
                  </a:moveTo>
                  <a:lnTo>
                    <a:pt x="6499" y="0"/>
                  </a:lnTo>
                  <a:cubicBezTo>
                    <a:pt x="6776" y="0"/>
                    <a:pt x="7000" y="223"/>
                    <a:pt x="7000" y="500"/>
                  </a:cubicBezTo>
                  <a:cubicBezTo>
                    <a:pt x="7000" y="776"/>
                    <a:pt x="6776" y="999"/>
                    <a:pt x="6500" y="1000"/>
                  </a:cubicBezTo>
                  <a:lnTo>
                    <a:pt x="0" y="1000"/>
                  </a:lnTo>
                  <a:close/>
                </a:path>
              </a:pathLst>
            </a:custGeom>
            <a:solidFill>
              <a:schemeClr val="folHlink"/>
            </a:solidFill>
            <a:ln w="9525">
              <a:noFill/>
              <a:miter lim="800000"/>
              <a:headEnd/>
              <a:tailEnd/>
            </a:ln>
          </p:spPr>
          <p:txBody>
            <a:bodyPr/>
            <a:lstStyle/>
            <a:p>
              <a:pPr algn="l" eaLnBrk="1" hangingPunct="1">
                <a:defRPr/>
              </a:pPr>
              <a:endParaRPr lang="en-US" sz="2400" dirty="0">
                <a:effectLst/>
                <a:latin typeface="Times New Roman" pitchFamily="18" charset="0"/>
              </a:endParaRPr>
            </a:p>
          </p:txBody>
        </p:sp>
        <p:sp>
          <p:nvSpPr>
            <p:cNvPr id="4101" name="Line 5"/>
            <p:cNvSpPr>
              <a:spLocks noChangeShapeType="1"/>
            </p:cNvSpPr>
            <p:nvPr/>
          </p:nvSpPr>
          <p:spPr bwMode="auto">
            <a:xfrm>
              <a:off x="0" y="768"/>
              <a:ext cx="5088" cy="0"/>
            </a:xfrm>
            <a:prstGeom prst="line">
              <a:avLst/>
            </a:prstGeom>
            <a:noFill/>
            <a:ln w="38100">
              <a:solidFill>
                <a:schemeClr val="bg1"/>
              </a:solidFill>
              <a:round/>
              <a:headEnd/>
              <a:tailEnd/>
            </a:ln>
            <a:effectLst/>
          </p:spPr>
          <p:txBody>
            <a:bodyPr/>
            <a:lstStyle/>
            <a:p>
              <a:pPr>
                <a:defRPr/>
              </a:pPr>
              <a:endParaRPr lang="en-US" dirty="0"/>
            </a:p>
          </p:txBody>
        </p:sp>
      </p:grpSp>
      <p:sp>
        <p:nvSpPr>
          <p:cNvPr id="1027" name="Rectangle 6"/>
          <p:cNvSpPr>
            <a:spLocks noGrp="1" noChangeArrowheads="1"/>
          </p:cNvSpPr>
          <p:nvPr>
            <p:ph type="title"/>
          </p:nvPr>
        </p:nvSpPr>
        <p:spPr bwMode="auto">
          <a:xfrm>
            <a:off x="195263" y="228600"/>
            <a:ext cx="8015287"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7"/>
          <p:cNvSpPr>
            <a:spLocks noGrp="1" noChangeArrowheads="1"/>
          </p:cNvSpPr>
          <p:nvPr>
            <p:ph type="body" idx="1"/>
          </p:nvPr>
        </p:nvSpPr>
        <p:spPr bwMode="auto">
          <a:xfrm>
            <a:off x="609600" y="1600200"/>
            <a:ext cx="79248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4" name="Rectangle 8"/>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effectLst/>
              </a:defRPr>
            </a:lvl1pPr>
          </a:lstStyle>
          <a:p>
            <a:pPr>
              <a:defRPr/>
            </a:pPr>
            <a:endParaRPr lang="en-US"/>
          </a:p>
        </p:txBody>
      </p:sp>
      <p:sp>
        <p:nvSpPr>
          <p:cNvPr id="4105" name="Rectangle 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effectLst/>
              </a:defRPr>
            </a:lvl1pPr>
          </a:lstStyle>
          <a:p>
            <a:pPr>
              <a:defRPr/>
            </a:pPr>
            <a:endParaRPr lang="en-US"/>
          </a:p>
        </p:txBody>
      </p:sp>
      <p:sp>
        <p:nvSpPr>
          <p:cNvPr id="4106" name="Rectangle 10"/>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latin typeface="Arial Black" pitchFamily="34" charset="0"/>
              </a:defRPr>
            </a:lvl1pPr>
          </a:lstStyle>
          <a:p>
            <a:pPr>
              <a:defRPr/>
            </a:pPr>
            <a:fld id="{DFE8C106-5FC9-40AC-B214-515C03C0B2C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8"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charset="0"/>
        </a:defRPr>
      </a:lvl2pPr>
      <a:lvl3pPr algn="l" rtl="0" eaLnBrk="0" fontAlgn="base" hangingPunct="0">
        <a:spcBef>
          <a:spcPct val="0"/>
        </a:spcBef>
        <a:spcAft>
          <a:spcPct val="0"/>
        </a:spcAft>
        <a:defRPr sz="4200">
          <a:solidFill>
            <a:schemeClr val="tx2"/>
          </a:solidFill>
          <a:latin typeface="Arial" charset="0"/>
        </a:defRPr>
      </a:lvl3pPr>
      <a:lvl4pPr algn="l" rtl="0" eaLnBrk="0" fontAlgn="base" hangingPunct="0">
        <a:spcBef>
          <a:spcPct val="0"/>
        </a:spcBef>
        <a:spcAft>
          <a:spcPct val="0"/>
        </a:spcAft>
        <a:defRPr sz="4200">
          <a:solidFill>
            <a:schemeClr val="tx2"/>
          </a:solidFill>
          <a:latin typeface="Arial" charset="0"/>
        </a:defRPr>
      </a:lvl4pPr>
      <a:lvl5pPr algn="l" rtl="0" eaLnBrk="0" fontAlgn="base" hangingPunct="0">
        <a:spcBef>
          <a:spcPct val="0"/>
        </a:spcBef>
        <a:spcAft>
          <a:spcPct val="0"/>
        </a:spcAft>
        <a:defRPr sz="4200">
          <a:solidFill>
            <a:schemeClr val="tx2"/>
          </a:solidFill>
          <a:latin typeface="Arial" charset="0"/>
        </a:defRPr>
      </a:lvl5pPr>
      <a:lvl6pPr marL="457200" algn="l" rtl="0" fontAlgn="base">
        <a:spcBef>
          <a:spcPct val="0"/>
        </a:spcBef>
        <a:spcAft>
          <a:spcPct val="0"/>
        </a:spcAft>
        <a:defRPr sz="4200">
          <a:solidFill>
            <a:schemeClr val="tx2"/>
          </a:solidFill>
          <a:latin typeface="Arial" charset="0"/>
        </a:defRPr>
      </a:lvl6pPr>
      <a:lvl7pPr marL="914400" algn="l" rtl="0" fontAlgn="base">
        <a:spcBef>
          <a:spcPct val="0"/>
        </a:spcBef>
        <a:spcAft>
          <a:spcPct val="0"/>
        </a:spcAft>
        <a:defRPr sz="4200">
          <a:solidFill>
            <a:schemeClr val="tx2"/>
          </a:solidFill>
          <a:latin typeface="Arial" charset="0"/>
        </a:defRPr>
      </a:lvl7pPr>
      <a:lvl8pPr marL="1371600" algn="l" rtl="0" fontAlgn="base">
        <a:spcBef>
          <a:spcPct val="0"/>
        </a:spcBef>
        <a:spcAft>
          <a:spcPct val="0"/>
        </a:spcAft>
        <a:defRPr sz="4200">
          <a:solidFill>
            <a:schemeClr val="tx2"/>
          </a:solidFill>
          <a:latin typeface="Arial" charset="0"/>
        </a:defRPr>
      </a:lvl8pPr>
      <a:lvl9pPr marL="1828800" algn="l" rtl="0" fontAlgn="base">
        <a:spcBef>
          <a:spcPct val="0"/>
        </a:spcBef>
        <a:spcAft>
          <a:spcPct val="0"/>
        </a:spcAft>
        <a:defRPr sz="4200">
          <a:solidFill>
            <a:schemeClr val="tx2"/>
          </a:solidFill>
          <a:latin typeface="Arial"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pitchFamily="2" charset="2"/>
        <a:buChar char="l"/>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hlink"/>
        </a:buClr>
        <a:buSzPct val="60000"/>
        <a:buFont typeface="Wingdings" pitchFamily="2" charset="2"/>
        <a:buChar char="l"/>
        <a:defRPr sz="2000">
          <a:solidFill>
            <a:schemeClr val="tx1"/>
          </a:solidFill>
          <a:latin typeface="+mn-lt"/>
        </a:defRPr>
      </a:lvl4pPr>
      <a:lvl5pPr marL="2057400" indent="-228600" algn="l" rtl="0" eaLnBrk="0" fontAlgn="base" hangingPunct="0">
        <a:spcBef>
          <a:spcPct val="20000"/>
        </a:spcBef>
        <a:spcAft>
          <a:spcPct val="0"/>
        </a:spcAft>
        <a:buClr>
          <a:schemeClr val="bg2"/>
        </a:buClr>
        <a:buSzPct val="40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6pPr>
      <a:lvl7pPr marL="29718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7pPr>
      <a:lvl8pPr marL="34290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8pPr>
      <a:lvl9pPr marL="38862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algn="ctr" eaLnBrk="1" hangingPunct="1"/>
            <a:r>
              <a:rPr lang="en-US" smtClean="0"/>
              <a:t>Chapter 4: The Six Facets </a:t>
            </a:r>
            <a:br>
              <a:rPr lang="en-US" smtClean="0"/>
            </a:br>
            <a:r>
              <a:rPr lang="en-US" smtClean="0"/>
              <a:t>                     of Understanding</a:t>
            </a:r>
          </a:p>
        </p:txBody>
      </p:sp>
      <p:sp>
        <p:nvSpPr>
          <p:cNvPr id="3075" name="Rectangle 3"/>
          <p:cNvSpPr>
            <a:spLocks noGrp="1" noChangeArrowheads="1"/>
          </p:cNvSpPr>
          <p:nvPr>
            <p:ph type="subTitle" idx="1"/>
          </p:nvPr>
        </p:nvSpPr>
        <p:spPr>
          <a:xfrm>
            <a:off x="1066800" y="3441700"/>
            <a:ext cx="6629400" cy="2044700"/>
          </a:xfrm>
        </p:spPr>
        <p:txBody>
          <a:bodyPr/>
          <a:lstStyle/>
          <a:p>
            <a:pPr algn="ctr" eaLnBrk="1" hangingPunct="1"/>
            <a:r>
              <a:rPr lang="en-US" sz="2800" b="1" dirty="0" smtClean="0"/>
              <a:t> </a:t>
            </a:r>
            <a:r>
              <a:rPr lang="en-US" sz="2000" b="1" dirty="0" smtClean="0"/>
              <a:t>Interpreted by</a:t>
            </a:r>
          </a:p>
          <a:p>
            <a:pPr algn="ctr" eaLnBrk="1" hangingPunct="1"/>
            <a:r>
              <a:rPr lang="en-US" sz="2000" b="1" dirty="0" smtClean="0"/>
              <a:t>  Dr. Rich Hawkins</a:t>
            </a:r>
          </a:p>
          <a:p>
            <a:pPr algn="ctr" eaLnBrk="1" hangingPunct="1"/>
            <a:r>
              <a:rPr lang="en-US" sz="2000" b="1" dirty="0" smtClean="0"/>
              <a:t> and </a:t>
            </a:r>
          </a:p>
          <a:p>
            <a:pPr algn="ctr" eaLnBrk="1" hangingPunct="1"/>
            <a:r>
              <a:rPr lang="en-US" sz="2000" b="1" dirty="0" smtClean="0"/>
              <a:t>   Dr. Deborah De </a:t>
            </a:r>
            <a:r>
              <a:rPr lang="en-US" sz="2000" b="1" dirty="0" smtClean="0"/>
              <a:t>Luca</a:t>
            </a:r>
            <a:br>
              <a:rPr lang="en-US" sz="2000" b="1" dirty="0" smtClean="0"/>
            </a:br>
            <a:r>
              <a:rPr lang="en-US" sz="2000" b="1" dirty="0" smtClean="0"/>
              <a:t>Presented </a:t>
            </a:r>
            <a:r>
              <a:rPr lang="en-US" sz="2000" b="1" dirty="0" err="1" smtClean="0"/>
              <a:t>By:Laura</a:t>
            </a:r>
            <a:r>
              <a:rPr lang="en-US" sz="2000" b="1" dirty="0" smtClean="0"/>
              <a:t> Mastrogiovanni</a:t>
            </a:r>
          </a:p>
          <a:p>
            <a:pPr algn="ctr" eaLnBrk="1" hangingPunct="1"/>
            <a:endParaRPr lang="en-US" sz="2000" b="1" dirty="0" smtClean="0"/>
          </a:p>
          <a:p>
            <a:pPr eaLnBrk="1" hangingPunct="1"/>
            <a:endParaRPr lang="en-US" sz="28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mtClean="0"/>
              <a:t/>
            </a:r>
            <a:br>
              <a:rPr lang="en-US" smtClean="0"/>
            </a:br>
            <a:r>
              <a:rPr lang="en-US" smtClean="0"/>
              <a:t>  Facet 3 ~ Application</a:t>
            </a:r>
            <a:br>
              <a:rPr lang="en-US" smtClean="0"/>
            </a:br>
            <a:endParaRPr lang="en-US" smtClean="0"/>
          </a:p>
        </p:txBody>
      </p:sp>
      <p:sp>
        <p:nvSpPr>
          <p:cNvPr id="3" name="Content Placeholder 2"/>
          <p:cNvSpPr>
            <a:spLocks noGrp="1"/>
          </p:cNvSpPr>
          <p:nvPr>
            <p:ph idx="1"/>
          </p:nvPr>
        </p:nvSpPr>
        <p:spPr/>
        <p:txBody>
          <a:bodyPr/>
          <a:lstStyle/>
          <a:p>
            <a:pPr>
              <a:buFont typeface="Wingdings" pitchFamily="2" charset="2"/>
              <a:buNone/>
              <a:defRPr/>
            </a:pPr>
            <a:r>
              <a:rPr lang="en-US" sz="2800" b="1" dirty="0" smtClean="0">
                <a:solidFill>
                  <a:schemeClr val="accent2">
                    <a:lumMod val="75000"/>
                  </a:schemeClr>
                </a:solidFill>
                <a:latin typeface="+mj-lt"/>
                <a:cs typeface="Arial" pitchFamily="34" charset="0"/>
              </a:rPr>
              <a:t>Definition</a:t>
            </a:r>
          </a:p>
          <a:p>
            <a:pPr>
              <a:buFont typeface="Wingdings" pitchFamily="2" charset="2"/>
              <a:buChar char="Ø"/>
              <a:defRPr/>
            </a:pPr>
            <a:r>
              <a:rPr lang="en-US" sz="2800" dirty="0" smtClean="0">
                <a:latin typeface="+mj-lt"/>
                <a:cs typeface="Arial" pitchFamily="34" charset="0"/>
              </a:rPr>
              <a:t>“Ability to use knowledge effectively in new situations and diverse contexts.” </a:t>
            </a:r>
          </a:p>
          <a:p>
            <a:pPr>
              <a:buFont typeface="Wingdings" pitchFamily="2" charset="2"/>
              <a:buNone/>
              <a:defRPr/>
            </a:pPr>
            <a:endParaRPr lang="en-US" sz="2800" dirty="0" smtClean="0">
              <a:latin typeface="+mj-lt"/>
              <a:cs typeface="Arial" pitchFamily="34" charset="0"/>
            </a:endParaRPr>
          </a:p>
          <a:p>
            <a:pPr>
              <a:buFont typeface="Wingdings" pitchFamily="2" charset="2"/>
              <a:buNone/>
              <a:defRPr/>
            </a:pPr>
            <a:r>
              <a:rPr lang="en-US" sz="2800" b="1" dirty="0" smtClean="0">
                <a:solidFill>
                  <a:schemeClr val="accent2">
                    <a:lumMod val="75000"/>
                  </a:schemeClr>
                </a:solidFill>
                <a:latin typeface="+mj-lt"/>
                <a:cs typeface="Arial" pitchFamily="34" charset="0"/>
              </a:rPr>
              <a:t>What does this mean?</a:t>
            </a:r>
          </a:p>
          <a:p>
            <a:pPr>
              <a:spcBef>
                <a:spcPct val="0"/>
              </a:spcBef>
              <a:buClrTx/>
              <a:buSzTx/>
              <a:buFont typeface="Wingdings" pitchFamily="2" charset="2"/>
              <a:buChar char="Ø"/>
              <a:defRPr/>
            </a:pPr>
            <a:r>
              <a:rPr lang="en-US" sz="2800" dirty="0" smtClean="0">
                <a:latin typeface="+mj-lt"/>
                <a:cs typeface="Arial" pitchFamily="34" charset="0"/>
              </a:rPr>
              <a:t>A student who understands can apply effectively.  Students use and adapt what is known in various  contexts. Students are able to adjust as they understand.</a:t>
            </a:r>
          </a:p>
          <a:p>
            <a:pPr>
              <a:defRPr/>
            </a:pPr>
            <a:endParaRPr lang="en-US" dirty="0">
              <a:latin typeface="+mj-l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mtClean="0"/>
              <a:t/>
            </a:r>
            <a:br>
              <a:rPr lang="en-US" smtClean="0"/>
            </a:br>
            <a:r>
              <a:rPr lang="en-US" smtClean="0"/>
              <a:t>  Facet 3 ~ Application</a:t>
            </a:r>
            <a:br>
              <a:rPr lang="en-US" smtClean="0"/>
            </a:br>
            <a:endParaRPr lang="en-US" smtClean="0"/>
          </a:p>
        </p:txBody>
      </p:sp>
      <p:sp>
        <p:nvSpPr>
          <p:cNvPr id="3" name="Content Placeholder 2"/>
          <p:cNvSpPr>
            <a:spLocks noGrp="1"/>
          </p:cNvSpPr>
          <p:nvPr>
            <p:ph idx="1"/>
          </p:nvPr>
        </p:nvSpPr>
        <p:spPr/>
        <p:txBody>
          <a:bodyPr/>
          <a:lstStyle/>
          <a:p>
            <a:pPr>
              <a:buFont typeface="Wingdings" pitchFamily="2" charset="2"/>
              <a:buNone/>
              <a:defRPr/>
            </a:pPr>
            <a:r>
              <a:rPr lang="en-US" dirty="0" smtClean="0">
                <a:latin typeface="+mj-lt"/>
              </a:rPr>
              <a:t>   {By understanding} I mean simply a sufficient grasp of concepts, principles, or skills so that one can bring them to bear on new problems and situations, deciding in which ways one’s present competencies can suffice and in which ways one may require new skills or knowledge. ~ Howard Gardner, 1991</a:t>
            </a:r>
            <a:endParaRPr lang="en-US" dirty="0">
              <a:latin typeface="+mj-l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smtClean="0"/>
              <a:t/>
            </a:r>
            <a:br>
              <a:rPr lang="en-US" smtClean="0"/>
            </a:br>
            <a:r>
              <a:rPr lang="en-US" smtClean="0"/>
              <a:t>  Facet 3 ~ Application</a:t>
            </a:r>
            <a:br>
              <a:rPr lang="en-US" smtClean="0"/>
            </a:br>
            <a:endParaRPr lang="en-US" smtClean="0"/>
          </a:p>
        </p:txBody>
      </p:sp>
      <p:sp>
        <p:nvSpPr>
          <p:cNvPr id="3" name="Content Placeholder 2"/>
          <p:cNvSpPr>
            <a:spLocks noGrp="1"/>
          </p:cNvSpPr>
          <p:nvPr>
            <p:ph idx="1"/>
          </p:nvPr>
        </p:nvSpPr>
        <p:spPr>
          <a:xfrm>
            <a:off x="457200" y="1600200"/>
            <a:ext cx="8077200" cy="4419600"/>
          </a:xfrm>
        </p:spPr>
        <p:txBody>
          <a:bodyPr/>
          <a:lstStyle/>
          <a:p>
            <a:pPr>
              <a:buFont typeface="Wingdings" pitchFamily="2" charset="2"/>
              <a:buNone/>
              <a:defRPr/>
            </a:pPr>
            <a:r>
              <a:rPr lang="en-US" sz="2800" dirty="0" smtClean="0">
                <a:latin typeface="+mj-lt"/>
              </a:rPr>
              <a:t>Bloom (1981) stresses the point that an education</a:t>
            </a:r>
          </a:p>
          <a:p>
            <a:pPr>
              <a:buFont typeface="Wingdings" pitchFamily="2" charset="2"/>
              <a:buNone/>
              <a:defRPr/>
            </a:pPr>
            <a:r>
              <a:rPr lang="en-US" sz="2800" dirty="0" smtClean="0">
                <a:latin typeface="+mj-lt"/>
              </a:rPr>
              <a:t>for performance, based on understanding applied,</a:t>
            </a:r>
          </a:p>
          <a:p>
            <a:pPr>
              <a:buFont typeface="Wingdings" pitchFamily="2" charset="2"/>
              <a:buNone/>
              <a:defRPr/>
            </a:pPr>
            <a:r>
              <a:rPr lang="en-US" sz="2800" dirty="0" smtClean="0">
                <a:latin typeface="+mj-lt"/>
              </a:rPr>
              <a:t>is of the highest priority: </a:t>
            </a:r>
          </a:p>
          <a:p>
            <a:pPr>
              <a:buFont typeface="Wingdings" pitchFamily="2" charset="2"/>
              <a:buNone/>
              <a:defRPr/>
            </a:pPr>
            <a:r>
              <a:rPr lang="en-US" sz="2800" dirty="0" smtClean="0">
                <a:latin typeface="+mj-lt"/>
              </a:rPr>
              <a:t>Synthesis is what is frequently expected of the</a:t>
            </a:r>
          </a:p>
          <a:p>
            <a:pPr>
              <a:buFont typeface="Wingdings" pitchFamily="2" charset="2"/>
              <a:buNone/>
              <a:defRPr/>
            </a:pPr>
            <a:r>
              <a:rPr lang="en-US" sz="2800" dirty="0" smtClean="0">
                <a:latin typeface="+mj-lt"/>
              </a:rPr>
              <a:t>mature worker, and the sooner the students are</a:t>
            </a:r>
          </a:p>
          <a:p>
            <a:pPr>
              <a:buFont typeface="Wingdings" pitchFamily="2" charset="2"/>
              <a:buNone/>
              <a:defRPr/>
            </a:pPr>
            <a:r>
              <a:rPr lang="en-US" sz="2800" dirty="0" smtClean="0">
                <a:latin typeface="+mj-lt"/>
              </a:rPr>
              <a:t>given opportunities to make syntheses on their</a:t>
            </a:r>
          </a:p>
          <a:p>
            <a:pPr>
              <a:buFont typeface="Wingdings" pitchFamily="2" charset="2"/>
              <a:buNone/>
              <a:defRPr/>
            </a:pPr>
            <a:r>
              <a:rPr lang="en-US" sz="2800" dirty="0" smtClean="0">
                <a:latin typeface="+mj-lt"/>
              </a:rPr>
              <a:t>own, the sooner they will feel that the world of</a:t>
            </a:r>
          </a:p>
          <a:p>
            <a:pPr>
              <a:buFont typeface="Wingdings" pitchFamily="2" charset="2"/>
              <a:buNone/>
              <a:defRPr/>
            </a:pPr>
            <a:r>
              <a:rPr lang="en-US" sz="2800" dirty="0" smtClean="0">
                <a:latin typeface="+mj-lt"/>
              </a:rPr>
              <a:t>school has something to contribute to them and to</a:t>
            </a:r>
          </a:p>
          <a:p>
            <a:pPr>
              <a:buFont typeface="Wingdings" pitchFamily="2" charset="2"/>
              <a:buNone/>
              <a:defRPr/>
            </a:pPr>
            <a:r>
              <a:rPr lang="en-US" sz="2800" dirty="0" smtClean="0">
                <a:latin typeface="+mj-lt"/>
              </a:rPr>
              <a:t>the life they will live in the wider society. (p.266)</a:t>
            </a:r>
            <a:endParaRPr lang="en-US" sz="2800" dirty="0">
              <a:latin typeface="+mj-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smtClean="0"/>
              <a:t/>
            </a:r>
            <a:br>
              <a:rPr lang="en-US" smtClean="0"/>
            </a:br>
            <a:r>
              <a:rPr lang="en-US" smtClean="0"/>
              <a:t>  Facet 4 ~ Perspective</a:t>
            </a:r>
            <a:br>
              <a:rPr lang="en-US" smtClean="0"/>
            </a:br>
            <a:endParaRPr lang="en-US" smtClean="0"/>
          </a:p>
        </p:txBody>
      </p:sp>
      <p:sp>
        <p:nvSpPr>
          <p:cNvPr id="3" name="Content Placeholder 2"/>
          <p:cNvSpPr>
            <a:spLocks noGrp="1"/>
          </p:cNvSpPr>
          <p:nvPr>
            <p:ph idx="1"/>
          </p:nvPr>
        </p:nvSpPr>
        <p:spPr/>
        <p:txBody>
          <a:bodyPr/>
          <a:lstStyle/>
          <a:p>
            <a:pPr>
              <a:buFont typeface="Wingdings" pitchFamily="2" charset="2"/>
              <a:buNone/>
              <a:defRPr/>
            </a:pPr>
            <a:r>
              <a:rPr lang="en-US" sz="2800" b="1" dirty="0" smtClean="0">
                <a:solidFill>
                  <a:schemeClr val="accent2">
                    <a:lumMod val="75000"/>
                  </a:schemeClr>
                </a:solidFill>
                <a:cs typeface="Arial" pitchFamily="34" charset="0"/>
              </a:rPr>
              <a:t>Definition</a:t>
            </a:r>
          </a:p>
          <a:p>
            <a:pPr>
              <a:buFont typeface="Wingdings" pitchFamily="2" charset="2"/>
              <a:buChar char="Ø"/>
              <a:defRPr/>
            </a:pPr>
            <a:r>
              <a:rPr lang="en-US" sz="2800" dirty="0" smtClean="0">
                <a:cs typeface="Arial" pitchFamily="34" charset="0"/>
              </a:rPr>
              <a:t>“Critical and insightful points of view.” </a:t>
            </a:r>
          </a:p>
          <a:p>
            <a:pPr>
              <a:buFont typeface="Wingdings" pitchFamily="2" charset="2"/>
              <a:buNone/>
              <a:defRPr/>
            </a:pPr>
            <a:endParaRPr lang="en-US" sz="2800" dirty="0" smtClean="0">
              <a:cs typeface="Arial" pitchFamily="34" charset="0"/>
            </a:endParaRPr>
          </a:p>
          <a:p>
            <a:pPr>
              <a:buFont typeface="Wingdings" pitchFamily="2" charset="2"/>
              <a:buNone/>
              <a:defRPr/>
            </a:pPr>
            <a:r>
              <a:rPr lang="en-US" sz="2800" b="1" dirty="0" smtClean="0">
                <a:solidFill>
                  <a:schemeClr val="accent2">
                    <a:lumMod val="75000"/>
                  </a:schemeClr>
                </a:solidFill>
                <a:cs typeface="Arial" pitchFamily="34" charset="0"/>
              </a:rPr>
              <a:t>What does this mean?</a:t>
            </a:r>
          </a:p>
          <a:p>
            <a:pPr>
              <a:spcBef>
                <a:spcPct val="0"/>
              </a:spcBef>
              <a:buClrTx/>
              <a:buSzTx/>
              <a:buFont typeface="Wingdings" pitchFamily="2" charset="2"/>
              <a:buChar char="Ø"/>
              <a:defRPr/>
            </a:pPr>
            <a:r>
              <a:rPr lang="en-US" sz="2800" dirty="0" smtClean="0">
                <a:cs typeface="Arial" pitchFamily="34" charset="0"/>
              </a:rPr>
              <a:t>A student who understands has perspective.  Perspective is when a student can see and hear points of view through critical eyes and ears; know the limits and the worth of an idea; can see the big picture.</a:t>
            </a:r>
          </a:p>
          <a:p>
            <a:pPr>
              <a:defRPr/>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mtClean="0"/>
              <a:t/>
            </a:r>
            <a:br>
              <a:rPr lang="en-US" smtClean="0"/>
            </a:br>
            <a:r>
              <a:rPr lang="en-US" smtClean="0"/>
              <a:t>  Facet 4 ~ Perspective</a:t>
            </a:r>
            <a:br>
              <a:rPr lang="en-US" smtClean="0"/>
            </a:br>
            <a:endParaRPr lang="en-US" smtClean="0"/>
          </a:p>
        </p:txBody>
      </p:sp>
      <p:sp>
        <p:nvSpPr>
          <p:cNvPr id="16387" name="Content Placeholder 2"/>
          <p:cNvSpPr>
            <a:spLocks noGrp="1"/>
          </p:cNvSpPr>
          <p:nvPr>
            <p:ph idx="1"/>
          </p:nvPr>
        </p:nvSpPr>
        <p:spPr>
          <a:xfrm>
            <a:off x="304800" y="1371600"/>
            <a:ext cx="8229600" cy="4648200"/>
          </a:xfrm>
        </p:spPr>
        <p:txBody>
          <a:bodyPr/>
          <a:lstStyle/>
          <a:p>
            <a:pPr>
              <a:buFont typeface="Wingdings" pitchFamily="2" charset="2"/>
              <a:buNone/>
            </a:pPr>
            <a:r>
              <a:rPr lang="en-US" smtClean="0"/>
              <a:t>   An important symptom of an emerging understanding is the capacity to represent a problem in a number of different ways and to approach its solution from varied vantage points; a single, rigid representation is unlikely to suffice. ~ Howard Gardner, 1991</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t/>
            </a:r>
            <a:br>
              <a:rPr lang="en-US" smtClean="0"/>
            </a:br>
            <a:r>
              <a:rPr lang="en-US" smtClean="0"/>
              <a:t>  Facet 4 ~ Perspective</a:t>
            </a:r>
            <a:br>
              <a:rPr lang="en-US" smtClean="0"/>
            </a:br>
            <a:endParaRPr lang="en-US" smtClean="0"/>
          </a:p>
        </p:txBody>
      </p:sp>
      <p:sp>
        <p:nvSpPr>
          <p:cNvPr id="17411" name="Content Placeholder 2"/>
          <p:cNvSpPr>
            <a:spLocks noGrp="1"/>
          </p:cNvSpPr>
          <p:nvPr>
            <p:ph idx="1"/>
          </p:nvPr>
        </p:nvSpPr>
        <p:spPr>
          <a:xfrm>
            <a:off x="381000" y="1447800"/>
            <a:ext cx="8229600" cy="4953000"/>
          </a:xfrm>
        </p:spPr>
        <p:txBody>
          <a:bodyPr/>
          <a:lstStyle/>
          <a:p>
            <a:pPr>
              <a:buFont typeface="Wingdings" pitchFamily="2" charset="2"/>
              <a:buNone/>
            </a:pPr>
            <a:r>
              <a:rPr lang="en-US" sz="2800" smtClean="0"/>
              <a:t>Perspective involves the discipline of asking, How does it look from another point of view? How, for example, would my critics see things? </a:t>
            </a:r>
          </a:p>
          <a:p>
            <a:pPr>
              <a:buFont typeface="Wingdings" pitchFamily="2" charset="2"/>
              <a:buNone/>
            </a:pPr>
            <a:endParaRPr lang="en-US" sz="2800" smtClean="0"/>
          </a:p>
          <a:p>
            <a:pPr>
              <a:buFont typeface="Wingdings" pitchFamily="2" charset="2"/>
              <a:buNone/>
            </a:pPr>
            <a:r>
              <a:rPr lang="en-US" sz="2800" smtClean="0"/>
              <a:t>Facet 4 promotes the idea that instruction  should include explicit opportunities for students to confront alternative theories and diverse points of view regarding the big ideas ~ different perspectives on the same ideas.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mtClean="0"/>
              <a:t/>
            </a:r>
            <a:br>
              <a:rPr lang="en-US" smtClean="0"/>
            </a:br>
            <a:r>
              <a:rPr lang="en-US" smtClean="0"/>
              <a:t> Facet 5 ~ Empathy</a:t>
            </a:r>
            <a:br>
              <a:rPr lang="en-US" smtClean="0"/>
            </a:br>
            <a:endParaRPr lang="en-US" smtClean="0"/>
          </a:p>
        </p:txBody>
      </p:sp>
      <p:sp>
        <p:nvSpPr>
          <p:cNvPr id="3" name="Content Placeholder 2"/>
          <p:cNvSpPr>
            <a:spLocks noGrp="1"/>
          </p:cNvSpPr>
          <p:nvPr>
            <p:ph idx="1"/>
          </p:nvPr>
        </p:nvSpPr>
        <p:spPr>
          <a:xfrm>
            <a:off x="457200" y="1371600"/>
            <a:ext cx="8077200" cy="4800600"/>
          </a:xfrm>
        </p:spPr>
        <p:txBody>
          <a:bodyPr/>
          <a:lstStyle/>
          <a:p>
            <a:pPr>
              <a:lnSpc>
                <a:spcPct val="90000"/>
              </a:lnSpc>
              <a:buFont typeface="Wingdings" pitchFamily="2" charset="2"/>
              <a:buNone/>
              <a:defRPr/>
            </a:pPr>
            <a:r>
              <a:rPr lang="en-US" sz="2800" b="1" dirty="0" smtClean="0">
                <a:solidFill>
                  <a:schemeClr val="accent2">
                    <a:lumMod val="75000"/>
                  </a:schemeClr>
                </a:solidFill>
                <a:cs typeface="Arial" pitchFamily="34" charset="0"/>
              </a:rPr>
              <a:t>Definition</a:t>
            </a:r>
          </a:p>
          <a:p>
            <a:pPr>
              <a:lnSpc>
                <a:spcPct val="90000"/>
              </a:lnSpc>
              <a:buFont typeface="Wingdings" pitchFamily="2" charset="2"/>
              <a:buChar char="Ø"/>
              <a:defRPr/>
            </a:pPr>
            <a:r>
              <a:rPr lang="en-US" sz="2800" dirty="0" smtClean="0">
                <a:cs typeface="Arial" pitchFamily="34" charset="0"/>
              </a:rPr>
              <a:t>“The ability to get inside another person’s feelings and worldview.” </a:t>
            </a:r>
          </a:p>
          <a:p>
            <a:pPr>
              <a:lnSpc>
                <a:spcPct val="90000"/>
              </a:lnSpc>
              <a:buFont typeface="Wingdings" pitchFamily="2" charset="2"/>
              <a:buNone/>
              <a:defRPr/>
            </a:pPr>
            <a:endParaRPr lang="en-US" sz="2800" dirty="0" smtClean="0">
              <a:cs typeface="Arial" pitchFamily="34" charset="0"/>
            </a:endParaRPr>
          </a:p>
          <a:p>
            <a:pPr>
              <a:lnSpc>
                <a:spcPct val="90000"/>
              </a:lnSpc>
              <a:buFont typeface="Wingdings" pitchFamily="2" charset="2"/>
              <a:buNone/>
              <a:defRPr/>
            </a:pPr>
            <a:r>
              <a:rPr lang="en-US" sz="2800" b="1" dirty="0" smtClean="0">
                <a:solidFill>
                  <a:schemeClr val="accent2">
                    <a:lumMod val="75000"/>
                  </a:schemeClr>
                </a:solidFill>
                <a:cs typeface="Arial" pitchFamily="34" charset="0"/>
              </a:rPr>
              <a:t>What does this mean?</a:t>
            </a:r>
          </a:p>
          <a:p>
            <a:pPr>
              <a:lnSpc>
                <a:spcPct val="90000"/>
              </a:lnSpc>
              <a:buFont typeface="Wingdings" pitchFamily="2" charset="2"/>
              <a:buChar char="Ø"/>
              <a:defRPr/>
            </a:pPr>
            <a:r>
              <a:rPr lang="en-US" sz="2800" dirty="0" smtClean="0">
                <a:cs typeface="Arial" pitchFamily="34" charset="0"/>
              </a:rPr>
              <a:t>A student needs to empathize to understand. To empathize is to find value in another’s situation or idea; assume that an odd idea may contain worthwhile insights; see incomplete or incorrect elements of ideas; explain misconceptions viewed by others.</a:t>
            </a:r>
            <a:endParaRPr lang="en-US" sz="2800" dirty="0" smtClean="0">
              <a:solidFill>
                <a:schemeClr val="accent1"/>
              </a:solidFill>
              <a:cs typeface="Arial" pitchFamily="34" charset="0"/>
            </a:endParaRPr>
          </a:p>
          <a:p>
            <a:pPr>
              <a:lnSpc>
                <a:spcPct val="90000"/>
              </a:lnSpc>
              <a:buFont typeface="Wingdings" pitchFamily="2" charset="2"/>
              <a:buNone/>
              <a:defRPr/>
            </a:pPr>
            <a:endParaRPr lang="en-US" dirty="0">
              <a:solidFill>
                <a:schemeClr val="accent1"/>
              </a:solidFill>
              <a:latin typeface="Century Gothic"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smtClean="0"/>
              <a:t/>
            </a:r>
            <a:br>
              <a:rPr lang="en-US" smtClean="0"/>
            </a:br>
            <a:r>
              <a:rPr lang="en-US" smtClean="0"/>
              <a:t> Facet 5 ~ Empathy</a:t>
            </a:r>
            <a:br>
              <a:rPr lang="en-US" smtClean="0"/>
            </a:br>
            <a:endParaRPr lang="en-US" smtClean="0"/>
          </a:p>
        </p:txBody>
      </p:sp>
      <p:sp>
        <p:nvSpPr>
          <p:cNvPr id="19459" name="Content Placeholder 2"/>
          <p:cNvSpPr>
            <a:spLocks noGrp="1"/>
          </p:cNvSpPr>
          <p:nvPr>
            <p:ph idx="1"/>
          </p:nvPr>
        </p:nvSpPr>
        <p:spPr>
          <a:xfrm>
            <a:off x="457200" y="1371600"/>
            <a:ext cx="8077200" cy="4800600"/>
          </a:xfrm>
        </p:spPr>
        <p:txBody>
          <a:bodyPr/>
          <a:lstStyle/>
          <a:p>
            <a:pPr>
              <a:lnSpc>
                <a:spcPct val="90000"/>
              </a:lnSpc>
              <a:buFont typeface="Wingdings" pitchFamily="2" charset="2"/>
              <a:buNone/>
            </a:pPr>
            <a:r>
              <a:rPr lang="en-US" smtClean="0">
                <a:cs typeface="Arial" charset="0"/>
              </a:rPr>
              <a:t>Empathy, the ability to walk in another’s shoes, to escape one’s own responses and reactions so as to grasp another’s, is central to the most common colloquial use of the term </a:t>
            </a:r>
            <a:r>
              <a:rPr lang="en-US" i="1" smtClean="0">
                <a:cs typeface="Arial" charset="0"/>
              </a:rPr>
              <a:t>understanding.  </a:t>
            </a:r>
            <a:r>
              <a:rPr lang="en-US" smtClean="0">
                <a:cs typeface="Arial" charset="0"/>
              </a:rPr>
              <a:t>When we try to understand another person, people, or culture, we strive for empathy. It is not simply an affective response or sympathy over which we have little control, but the disciplined attempt to feel as others feel, to see as others see.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mtClean="0"/>
              <a:t/>
            </a:r>
            <a:br>
              <a:rPr lang="en-US" smtClean="0"/>
            </a:br>
            <a:r>
              <a:rPr lang="en-US" smtClean="0"/>
              <a:t> Facet 5 ~ Empathy</a:t>
            </a:r>
            <a:br>
              <a:rPr lang="en-US" smtClean="0"/>
            </a:br>
            <a:endParaRPr lang="en-US" smtClean="0"/>
          </a:p>
        </p:txBody>
      </p:sp>
      <p:sp>
        <p:nvSpPr>
          <p:cNvPr id="20483" name="Content Placeholder 2"/>
          <p:cNvSpPr>
            <a:spLocks noGrp="1"/>
          </p:cNvSpPr>
          <p:nvPr>
            <p:ph idx="1"/>
          </p:nvPr>
        </p:nvSpPr>
        <p:spPr>
          <a:xfrm>
            <a:off x="533400" y="1295400"/>
            <a:ext cx="8077200" cy="5257800"/>
          </a:xfrm>
        </p:spPr>
        <p:txBody>
          <a:bodyPr/>
          <a:lstStyle/>
          <a:p>
            <a:pPr>
              <a:lnSpc>
                <a:spcPct val="90000"/>
              </a:lnSpc>
              <a:buFont typeface="Wingdings" pitchFamily="2" charset="2"/>
              <a:buNone/>
            </a:pPr>
            <a:r>
              <a:rPr lang="en-US" smtClean="0">
                <a:cs typeface="Arial" charset="0"/>
              </a:rPr>
              <a:t>   Understanding in the interpersonal sense suggests not merely an intellectual change of mind but a significant change of heart. Empathy requires respect for people different from ourselves.  Our respect for them causes us to be open-minded, to carefully consider their views when those views are different from ours. </a:t>
            </a:r>
          </a:p>
        </p:txBody>
      </p:sp>
      <p:pic>
        <p:nvPicPr>
          <p:cNvPr id="20484" name="Picture 2" descr="C:\Program Files (x86)\Microsoft Office\MEDIA\CAGCAT10\j0230876.wmf"/>
          <p:cNvPicPr>
            <a:picLocks noChangeAspect="1" noChangeArrowheads="1"/>
          </p:cNvPicPr>
          <p:nvPr/>
        </p:nvPicPr>
        <p:blipFill>
          <a:blip r:embed="rId2" cstate="print"/>
          <a:srcRect/>
          <a:stretch>
            <a:fillRect/>
          </a:stretch>
        </p:blipFill>
        <p:spPr bwMode="auto">
          <a:xfrm>
            <a:off x="3810000" y="4800600"/>
            <a:ext cx="1481138" cy="1490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mtClean="0"/>
              <a:t>  Facet 6 ~ Self-Knowledge</a:t>
            </a:r>
          </a:p>
        </p:txBody>
      </p:sp>
      <p:sp>
        <p:nvSpPr>
          <p:cNvPr id="3" name="Content Placeholder 2"/>
          <p:cNvSpPr>
            <a:spLocks noGrp="1"/>
          </p:cNvSpPr>
          <p:nvPr>
            <p:ph idx="1"/>
          </p:nvPr>
        </p:nvSpPr>
        <p:spPr/>
        <p:txBody>
          <a:bodyPr/>
          <a:lstStyle/>
          <a:p>
            <a:pPr>
              <a:lnSpc>
                <a:spcPct val="80000"/>
              </a:lnSpc>
              <a:buFont typeface="Wingdings" pitchFamily="2" charset="2"/>
              <a:buNone/>
              <a:defRPr/>
            </a:pPr>
            <a:r>
              <a:rPr lang="en-US" sz="2800" b="1" dirty="0" smtClean="0">
                <a:solidFill>
                  <a:schemeClr val="accent2">
                    <a:lumMod val="75000"/>
                  </a:schemeClr>
                </a:solidFill>
                <a:cs typeface="Arial" pitchFamily="34" charset="0"/>
              </a:rPr>
              <a:t>Definition</a:t>
            </a:r>
          </a:p>
          <a:p>
            <a:pPr>
              <a:lnSpc>
                <a:spcPct val="80000"/>
              </a:lnSpc>
              <a:buFont typeface="Wingdings" pitchFamily="2" charset="2"/>
              <a:buChar char="Ø"/>
              <a:defRPr/>
            </a:pPr>
            <a:r>
              <a:rPr lang="en-US" sz="2800" dirty="0" smtClean="0">
                <a:cs typeface="Arial" pitchFamily="34" charset="0"/>
              </a:rPr>
              <a:t>“The wisdom to know one’s ignorance and how one’s patterns of thought and action inform as well as prejudice understanding.” </a:t>
            </a:r>
          </a:p>
          <a:p>
            <a:pPr>
              <a:lnSpc>
                <a:spcPct val="80000"/>
              </a:lnSpc>
              <a:buFont typeface="Wingdings" pitchFamily="2" charset="2"/>
              <a:buNone/>
              <a:defRPr/>
            </a:pPr>
            <a:endParaRPr lang="en-US" sz="2800" dirty="0" smtClean="0">
              <a:cs typeface="Arial" pitchFamily="34" charset="0"/>
            </a:endParaRPr>
          </a:p>
          <a:p>
            <a:pPr>
              <a:lnSpc>
                <a:spcPct val="80000"/>
              </a:lnSpc>
              <a:buFont typeface="Wingdings" pitchFamily="2" charset="2"/>
              <a:buNone/>
              <a:defRPr/>
            </a:pPr>
            <a:r>
              <a:rPr lang="en-US" sz="2800" b="1" dirty="0" smtClean="0">
                <a:solidFill>
                  <a:schemeClr val="accent2">
                    <a:lumMod val="75000"/>
                  </a:schemeClr>
                </a:solidFill>
                <a:cs typeface="Arial" pitchFamily="34" charset="0"/>
              </a:rPr>
              <a:t>What does this mean?</a:t>
            </a:r>
          </a:p>
          <a:p>
            <a:pPr>
              <a:lnSpc>
                <a:spcPct val="80000"/>
              </a:lnSpc>
              <a:buFont typeface="Wingdings" pitchFamily="2" charset="2"/>
              <a:buChar char="Ø"/>
              <a:defRPr/>
            </a:pPr>
            <a:r>
              <a:rPr lang="en-US" sz="2800" dirty="0" smtClean="0">
                <a:cs typeface="Arial" pitchFamily="34" charset="0"/>
              </a:rPr>
              <a:t>Self-Knowledge is the ability to perceive the personal style, prejudices and get beyond them; recognize strengths and weaknesses; question ones own ideas; accept feedback from others. </a:t>
            </a:r>
            <a:endParaRPr lang="en-US" sz="2800" dirty="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mtClean="0"/>
              <a:t>The 6 Facets of Understanding</a:t>
            </a:r>
          </a:p>
        </p:txBody>
      </p:sp>
      <p:sp>
        <p:nvSpPr>
          <p:cNvPr id="4099" name="Rectangle 3"/>
          <p:cNvSpPr>
            <a:spLocks noGrp="1" noChangeArrowheads="1"/>
          </p:cNvSpPr>
          <p:nvPr>
            <p:ph type="body" idx="1"/>
          </p:nvPr>
        </p:nvSpPr>
        <p:spPr/>
        <p:txBody>
          <a:bodyPr/>
          <a:lstStyle/>
          <a:p>
            <a:pPr marL="514350" indent="-514350" eaLnBrk="1" hangingPunct="1">
              <a:buFont typeface="Arial" charset="0"/>
              <a:buAutoNum type="arabicPeriod"/>
            </a:pPr>
            <a:r>
              <a:rPr lang="en-US" smtClean="0"/>
              <a:t>Explanation</a:t>
            </a:r>
          </a:p>
          <a:p>
            <a:pPr marL="514350" indent="-514350" eaLnBrk="1" hangingPunct="1">
              <a:buFont typeface="Arial" charset="0"/>
              <a:buAutoNum type="arabicPeriod"/>
            </a:pPr>
            <a:r>
              <a:rPr lang="en-US" smtClean="0"/>
              <a:t>Interpretation</a:t>
            </a:r>
          </a:p>
          <a:p>
            <a:pPr marL="514350" indent="-514350" eaLnBrk="1" hangingPunct="1">
              <a:buFont typeface="Arial" charset="0"/>
              <a:buAutoNum type="arabicPeriod"/>
            </a:pPr>
            <a:r>
              <a:rPr lang="en-US" smtClean="0"/>
              <a:t>Application</a:t>
            </a:r>
          </a:p>
          <a:p>
            <a:pPr marL="514350" indent="-514350" eaLnBrk="1" hangingPunct="1">
              <a:buFont typeface="Arial" charset="0"/>
              <a:buAutoNum type="arabicPeriod"/>
            </a:pPr>
            <a:r>
              <a:rPr lang="en-US" smtClean="0"/>
              <a:t>Perspective</a:t>
            </a:r>
          </a:p>
          <a:p>
            <a:pPr marL="514350" indent="-514350" eaLnBrk="1" hangingPunct="1">
              <a:buFont typeface="Arial" charset="0"/>
              <a:buAutoNum type="arabicPeriod"/>
            </a:pPr>
            <a:r>
              <a:rPr lang="en-US" smtClean="0"/>
              <a:t>Empathy</a:t>
            </a:r>
          </a:p>
          <a:p>
            <a:pPr marL="514350" indent="-514350" eaLnBrk="1" hangingPunct="1">
              <a:buFont typeface="Arial" charset="0"/>
              <a:buAutoNum type="arabicPeriod"/>
            </a:pPr>
            <a:r>
              <a:rPr lang="en-US" smtClean="0"/>
              <a:t>Self-Knowledge </a:t>
            </a:r>
          </a:p>
        </p:txBody>
      </p:sp>
      <p:pic>
        <p:nvPicPr>
          <p:cNvPr id="5126" name="Picture 6" descr="C:\Users\Dr. Deborah De Luca\AppData\Local\Microsoft\Windows\Temporary Internet Files\Content.IE5\XXY8M265\MPj04387530000[1].jpg"/>
          <p:cNvPicPr>
            <a:picLocks noChangeAspect="1" noChangeArrowheads="1"/>
          </p:cNvPicPr>
          <p:nvPr/>
        </p:nvPicPr>
        <p:blipFill>
          <a:blip r:embed="rId2" cstate="print"/>
          <a:srcRect/>
          <a:stretch>
            <a:fillRect/>
          </a:stretch>
        </p:blipFill>
        <p:spPr bwMode="auto">
          <a:xfrm>
            <a:off x="5181600" y="2057400"/>
            <a:ext cx="1851660" cy="274999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mtClean="0"/>
              <a:t>  Facet 6 ~ Self-Knowledge</a:t>
            </a:r>
          </a:p>
        </p:txBody>
      </p:sp>
      <p:sp>
        <p:nvSpPr>
          <p:cNvPr id="22531" name="Content Placeholder 2"/>
          <p:cNvSpPr>
            <a:spLocks noGrp="1"/>
          </p:cNvSpPr>
          <p:nvPr>
            <p:ph idx="1"/>
          </p:nvPr>
        </p:nvSpPr>
        <p:spPr>
          <a:xfrm>
            <a:off x="457200" y="1371600"/>
            <a:ext cx="8077200" cy="4648200"/>
          </a:xfrm>
        </p:spPr>
        <p:txBody>
          <a:bodyPr/>
          <a:lstStyle/>
          <a:p>
            <a:pPr>
              <a:lnSpc>
                <a:spcPct val="80000"/>
              </a:lnSpc>
            </a:pPr>
            <a:r>
              <a:rPr lang="en-US" sz="2800" smtClean="0">
                <a:cs typeface="Arial" charset="0"/>
              </a:rPr>
              <a:t>How does who I am shape my views? </a:t>
            </a:r>
          </a:p>
          <a:p>
            <a:pPr>
              <a:lnSpc>
                <a:spcPct val="80000"/>
              </a:lnSpc>
            </a:pPr>
            <a:r>
              <a:rPr lang="en-US" sz="2800" smtClean="0">
                <a:cs typeface="Arial" charset="0"/>
              </a:rPr>
              <a:t>What are the limits to my understanding?</a:t>
            </a:r>
          </a:p>
          <a:p>
            <a:pPr>
              <a:lnSpc>
                <a:spcPct val="80000"/>
              </a:lnSpc>
            </a:pPr>
            <a:r>
              <a:rPr lang="en-US" sz="2800" smtClean="0">
                <a:cs typeface="Arial" charset="0"/>
              </a:rPr>
              <a:t>What are my blind spots? </a:t>
            </a:r>
          </a:p>
          <a:p>
            <a:pPr>
              <a:lnSpc>
                <a:spcPct val="80000"/>
              </a:lnSpc>
            </a:pPr>
            <a:r>
              <a:rPr lang="en-US" sz="2800" smtClean="0">
                <a:cs typeface="Arial" charset="0"/>
              </a:rPr>
              <a:t>What am I prone to misunderstand because of prejudice, habit or style?</a:t>
            </a:r>
          </a:p>
          <a:p>
            <a:pPr>
              <a:lnSpc>
                <a:spcPct val="80000"/>
              </a:lnSpc>
              <a:buFont typeface="Wingdings" pitchFamily="2" charset="2"/>
              <a:buNone/>
            </a:pPr>
            <a:endParaRPr lang="en-US" sz="2800" smtClean="0">
              <a:cs typeface="Arial" charset="0"/>
            </a:endParaRPr>
          </a:p>
          <a:p>
            <a:pPr>
              <a:lnSpc>
                <a:spcPct val="80000"/>
              </a:lnSpc>
              <a:buFont typeface="Wingdings" pitchFamily="2" charset="2"/>
              <a:buNone/>
            </a:pPr>
            <a:r>
              <a:rPr lang="en-US" sz="2800" smtClean="0">
                <a:cs typeface="Arial" charset="0"/>
              </a:rPr>
              <a:t>To understand the world, we must first understand ourselves! </a:t>
            </a:r>
          </a:p>
        </p:txBody>
      </p:sp>
      <p:pic>
        <p:nvPicPr>
          <p:cNvPr id="22532" name="Picture 6" descr="C:\Users\Dr. Deborah De Luca\AppData\Local\Microsoft\Windows\Temporary Internet Files\Content.IE5\UVEOOEZR\MPj04443090000[1].jpg"/>
          <p:cNvPicPr>
            <a:picLocks noChangeAspect="1" noChangeArrowheads="1"/>
          </p:cNvPicPr>
          <p:nvPr/>
        </p:nvPicPr>
        <p:blipFill>
          <a:blip r:embed="rId2" cstate="print"/>
          <a:srcRect/>
          <a:stretch>
            <a:fillRect/>
          </a:stretch>
        </p:blipFill>
        <p:spPr bwMode="auto">
          <a:xfrm>
            <a:off x="6553200" y="3200400"/>
            <a:ext cx="1570038" cy="236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mtClean="0"/>
              <a:t>  Facet 6 ~ Self-Knowledge</a:t>
            </a:r>
          </a:p>
        </p:txBody>
      </p:sp>
      <p:sp>
        <p:nvSpPr>
          <p:cNvPr id="23555" name="Content Placeholder 2"/>
          <p:cNvSpPr>
            <a:spLocks noGrp="1"/>
          </p:cNvSpPr>
          <p:nvPr>
            <p:ph idx="1"/>
          </p:nvPr>
        </p:nvSpPr>
        <p:spPr>
          <a:xfrm>
            <a:off x="304800" y="1371600"/>
            <a:ext cx="8534400" cy="4648200"/>
          </a:xfrm>
        </p:spPr>
        <p:txBody>
          <a:bodyPr/>
          <a:lstStyle/>
          <a:p>
            <a:pPr>
              <a:lnSpc>
                <a:spcPct val="80000"/>
              </a:lnSpc>
              <a:buFont typeface="Wingdings" pitchFamily="2" charset="2"/>
              <a:buNone/>
            </a:pPr>
            <a:r>
              <a:rPr lang="en-US" sz="2800" smtClean="0">
                <a:cs typeface="Arial" charset="0"/>
              </a:rPr>
              <a:t>Self-knowledge is a key facet of understanding because it demand that we self-consciously question our ways of seeing the world if we are to become more understanding-better able to see beyond our selves.  It asks us to have the discipline to seek and find the inevitable blind spots or oversights in our thinking and to have the courage to face uncertainty and inconsistencies lurking underneath effective habits, naïve confidence, strong beliefs, and worldviews that only seem complete and final. </a:t>
            </a:r>
          </a:p>
          <a:p>
            <a:pPr>
              <a:lnSpc>
                <a:spcPct val="80000"/>
              </a:lnSpc>
              <a:buFont typeface="Wingdings" pitchFamily="2" charset="2"/>
              <a:buNone/>
            </a:pPr>
            <a:r>
              <a:rPr lang="en-US" sz="2800" smtClean="0">
                <a:solidFill>
                  <a:srgbClr val="FF0000"/>
                </a:solidFill>
                <a:cs typeface="Arial" charset="0"/>
              </a:rPr>
              <a:t>Can you say, “Stay in inquiry? Suspend certainty? </a:t>
            </a:r>
          </a:p>
          <a:p>
            <a:pPr>
              <a:lnSpc>
                <a:spcPct val="80000"/>
              </a:lnSpc>
              <a:buFont typeface="Wingdings" pitchFamily="2" charset="2"/>
              <a:buNone/>
            </a:pPr>
            <a:endParaRPr lang="en-US" sz="2800" smtClean="0">
              <a:solidFill>
                <a:srgbClr val="FF0000"/>
              </a:solidFill>
              <a:cs typeface="Arial" charset="0"/>
            </a:endParaRPr>
          </a:p>
        </p:txBody>
      </p:sp>
      <p:pic>
        <p:nvPicPr>
          <p:cNvPr id="23556" name="Picture 6" descr="C:\Users\Dr. Deborah De Luca\AppData\Local\Microsoft\Windows\Temporary Internet Files\Content.IE5\UVEOOEZR\MPj04443090000[1].jpg"/>
          <p:cNvPicPr>
            <a:picLocks noChangeAspect="1" noChangeArrowheads="1"/>
          </p:cNvPicPr>
          <p:nvPr/>
        </p:nvPicPr>
        <p:blipFill>
          <a:blip r:embed="rId2" cstate="print"/>
          <a:srcRect/>
          <a:stretch>
            <a:fillRect/>
          </a:stretch>
        </p:blipFill>
        <p:spPr bwMode="auto">
          <a:xfrm>
            <a:off x="6858000" y="152400"/>
            <a:ext cx="731838" cy="11001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algn="ctr"/>
            <a:r>
              <a:rPr lang="en-US" smtClean="0"/>
              <a:t>Key Implications of the facets for teaching and learning</a:t>
            </a:r>
          </a:p>
        </p:txBody>
      </p:sp>
      <p:sp>
        <p:nvSpPr>
          <p:cNvPr id="24579" name="Content Placeholder 2"/>
          <p:cNvSpPr>
            <a:spLocks noGrp="1"/>
          </p:cNvSpPr>
          <p:nvPr>
            <p:ph idx="1"/>
          </p:nvPr>
        </p:nvSpPr>
        <p:spPr>
          <a:xfrm>
            <a:off x="457200" y="1371600"/>
            <a:ext cx="8077200" cy="4648200"/>
          </a:xfrm>
        </p:spPr>
        <p:txBody>
          <a:bodyPr/>
          <a:lstStyle/>
          <a:p>
            <a:pPr>
              <a:buFont typeface="Wingdings" pitchFamily="2" charset="2"/>
              <a:buNone/>
            </a:pPr>
            <a:r>
              <a:rPr lang="en-US" smtClean="0"/>
              <a:t>What any curriculum designed for understanding must do is help students realize that their job is not merely to take in what is “covered” but to actively “uncover” what lies below the surface of the facts and ponder their meaning.</a:t>
            </a:r>
          </a:p>
          <a:p>
            <a:pPr>
              <a:buFont typeface="Wingdings" pitchFamily="2" charset="2"/>
              <a:buNone/>
            </a:pPr>
            <a:endParaRPr lang="en-US" smtClean="0"/>
          </a:p>
          <a:p>
            <a:pPr>
              <a:buFont typeface="Wingdings" pitchFamily="2" charset="2"/>
              <a:buNone/>
            </a:pPr>
            <a:endParaRPr lang="en-US" smtClean="0"/>
          </a:p>
          <a:p>
            <a:pPr>
              <a:buFont typeface="Wingdings" pitchFamily="2" charset="2"/>
              <a:buNone/>
            </a:pPr>
            <a:r>
              <a:rPr lang="en-US" smtClean="0"/>
              <a:t>          This is the constructivist model! </a:t>
            </a:r>
          </a:p>
        </p:txBody>
      </p:sp>
      <p:pic>
        <p:nvPicPr>
          <p:cNvPr id="24580" name="Picture 2" descr="C:\Users\Dr. Deborah De Luca\AppData\Local\Microsoft\Windows\Temporary Internet Files\Content.IE5\XXY8M265\MPj04340750000[1].jpg"/>
          <p:cNvPicPr>
            <a:picLocks noChangeAspect="1" noChangeArrowheads="1"/>
          </p:cNvPicPr>
          <p:nvPr/>
        </p:nvPicPr>
        <p:blipFill>
          <a:blip r:embed="rId2" cstate="print"/>
          <a:srcRect/>
          <a:stretch>
            <a:fillRect/>
          </a:stretch>
        </p:blipFill>
        <p:spPr bwMode="auto">
          <a:xfrm>
            <a:off x="3581400" y="4495800"/>
            <a:ext cx="1751013" cy="1114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762000" y="1371600"/>
            <a:ext cx="7543800" cy="1447800"/>
          </a:xfrm>
          <a:prstGeom prst="rect">
            <a:avLst/>
          </a:prstGeom>
          <a:solidFill>
            <a:schemeClr val="accent1"/>
          </a:solidFill>
          <a:ln w="9525">
            <a:solidFill>
              <a:schemeClr val="tx1"/>
            </a:solidFill>
            <a:miter lim="800000"/>
            <a:headEnd/>
            <a:tailEnd/>
          </a:ln>
          <a:effectLst/>
        </p:spPr>
        <p:txBody>
          <a:bodyPr wrap="none" anchor="ctr"/>
          <a:lstStyle/>
          <a:p>
            <a:pPr>
              <a:defRPr/>
            </a:pPr>
            <a:endParaRPr lang="en-US"/>
          </a:p>
        </p:txBody>
      </p:sp>
      <p:sp>
        <p:nvSpPr>
          <p:cNvPr id="25603" name="Rectangle 3"/>
          <p:cNvSpPr>
            <a:spLocks noGrp="1" noChangeArrowheads="1"/>
          </p:cNvSpPr>
          <p:nvPr>
            <p:ph type="body" idx="1"/>
          </p:nvPr>
        </p:nvSpPr>
        <p:spPr>
          <a:xfrm>
            <a:off x="762000" y="1371600"/>
            <a:ext cx="7772400" cy="381000"/>
          </a:xfrm>
        </p:spPr>
        <p:txBody>
          <a:bodyPr/>
          <a:lstStyle/>
          <a:p>
            <a:pPr algn="ctr">
              <a:lnSpc>
                <a:spcPct val="90000"/>
              </a:lnSpc>
              <a:buFont typeface="Wingdings" pitchFamily="2" charset="2"/>
              <a:buNone/>
            </a:pPr>
            <a:r>
              <a:rPr lang="en-US" sz="2400" b="1" u="sng" smtClean="0">
                <a:solidFill>
                  <a:srgbClr val="00008F"/>
                </a:solidFill>
              </a:rPr>
              <a:t>Bloom’s Taxonomy</a:t>
            </a:r>
            <a:endParaRPr lang="en-US" sz="2400" smtClean="0"/>
          </a:p>
        </p:txBody>
      </p:sp>
      <p:sp>
        <p:nvSpPr>
          <p:cNvPr id="31748" name="Text Box 4"/>
          <p:cNvSpPr txBox="1">
            <a:spLocks noChangeArrowheads="1"/>
          </p:cNvSpPr>
          <p:nvPr/>
        </p:nvSpPr>
        <p:spPr bwMode="auto">
          <a:xfrm>
            <a:off x="669925" y="2498725"/>
            <a:ext cx="184150" cy="457200"/>
          </a:xfrm>
          <a:prstGeom prst="rect">
            <a:avLst/>
          </a:prstGeom>
          <a:noFill/>
          <a:ln w="9525">
            <a:noFill/>
            <a:miter lim="800000"/>
            <a:headEnd/>
            <a:tailEnd/>
          </a:ln>
          <a:effectLst/>
        </p:spPr>
        <p:txBody>
          <a:bodyPr wrap="none">
            <a:spAutoFit/>
          </a:bodyPr>
          <a:lstStyle/>
          <a:p>
            <a:pPr>
              <a:defRPr/>
            </a:pPr>
            <a:endParaRPr lang="en-US"/>
          </a:p>
        </p:txBody>
      </p:sp>
      <p:sp>
        <p:nvSpPr>
          <p:cNvPr id="25605" name="Rectangle 5"/>
          <p:cNvSpPr>
            <a:spLocks noChangeArrowheads="1"/>
          </p:cNvSpPr>
          <p:nvPr/>
        </p:nvSpPr>
        <p:spPr bwMode="auto">
          <a:xfrm>
            <a:off x="838200" y="1752600"/>
            <a:ext cx="1512888" cy="381000"/>
          </a:xfrm>
          <a:prstGeom prst="rect">
            <a:avLst/>
          </a:prstGeom>
          <a:noFill/>
          <a:ln w="9525">
            <a:noFill/>
            <a:miter lim="800000"/>
            <a:headEnd/>
            <a:tailEnd/>
          </a:ln>
        </p:spPr>
        <p:txBody>
          <a:bodyPr>
            <a:spAutoFit/>
          </a:bodyPr>
          <a:lstStyle/>
          <a:p>
            <a:r>
              <a:rPr lang="en-US">
                <a:solidFill>
                  <a:srgbClr val="00008F"/>
                </a:solidFill>
                <a:effectLst/>
              </a:rPr>
              <a:t>Knowledge</a:t>
            </a:r>
          </a:p>
        </p:txBody>
      </p:sp>
      <p:sp>
        <p:nvSpPr>
          <p:cNvPr id="25606" name="Rectangle 6"/>
          <p:cNvSpPr>
            <a:spLocks noChangeArrowheads="1"/>
          </p:cNvSpPr>
          <p:nvPr/>
        </p:nvSpPr>
        <p:spPr bwMode="auto">
          <a:xfrm>
            <a:off x="1597025" y="2362200"/>
            <a:ext cx="1814513" cy="369888"/>
          </a:xfrm>
          <a:prstGeom prst="rect">
            <a:avLst/>
          </a:prstGeom>
          <a:noFill/>
          <a:ln w="9525">
            <a:noFill/>
            <a:miter lim="800000"/>
            <a:headEnd/>
            <a:tailEnd/>
          </a:ln>
        </p:spPr>
        <p:txBody>
          <a:bodyPr wrap="none">
            <a:spAutoFit/>
          </a:bodyPr>
          <a:lstStyle/>
          <a:p>
            <a:r>
              <a:rPr lang="en-US">
                <a:solidFill>
                  <a:srgbClr val="00008F"/>
                </a:solidFill>
                <a:effectLst/>
              </a:rPr>
              <a:t>Comprehension</a:t>
            </a:r>
          </a:p>
        </p:txBody>
      </p:sp>
      <p:sp>
        <p:nvSpPr>
          <p:cNvPr id="25607" name="Rectangle 7"/>
          <p:cNvSpPr>
            <a:spLocks noChangeArrowheads="1"/>
          </p:cNvSpPr>
          <p:nvPr/>
        </p:nvSpPr>
        <p:spPr bwMode="auto">
          <a:xfrm>
            <a:off x="3200400" y="1752600"/>
            <a:ext cx="1312863" cy="369888"/>
          </a:xfrm>
          <a:prstGeom prst="rect">
            <a:avLst/>
          </a:prstGeom>
          <a:noFill/>
          <a:ln w="9525">
            <a:noFill/>
            <a:miter lim="800000"/>
            <a:headEnd/>
            <a:tailEnd/>
          </a:ln>
        </p:spPr>
        <p:txBody>
          <a:bodyPr wrap="none">
            <a:spAutoFit/>
          </a:bodyPr>
          <a:lstStyle/>
          <a:p>
            <a:r>
              <a:rPr lang="en-US">
                <a:solidFill>
                  <a:srgbClr val="00008F"/>
                </a:solidFill>
                <a:effectLst/>
              </a:rPr>
              <a:t>Application</a:t>
            </a:r>
          </a:p>
        </p:txBody>
      </p:sp>
      <p:sp>
        <p:nvSpPr>
          <p:cNvPr id="25608" name="Rectangle 8"/>
          <p:cNvSpPr>
            <a:spLocks noChangeArrowheads="1"/>
          </p:cNvSpPr>
          <p:nvPr/>
        </p:nvSpPr>
        <p:spPr bwMode="auto">
          <a:xfrm>
            <a:off x="4648200" y="2362200"/>
            <a:ext cx="1044575" cy="369888"/>
          </a:xfrm>
          <a:prstGeom prst="rect">
            <a:avLst/>
          </a:prstGeom>
          <a:noFill/>
          <a:ln w="9525">
            <a:noFill/>
            <a:miter lim="800000"/>
            <a:headEnd/>
            <a:tailEnd/>
          </a:ln>
        </p:spPr>
        <p:txBody>
          <a:bodyPr wrap="none">
            <a:spAutoFit/>
          </a:bodyPr>
          <a:lstStyle/>
          <a:p>
            <a:r>
              <a:rPr lang="en-US">
                <a:solidFill>
                  <a:srgbClr val="00008F"/>
                </a:solidFill>
                <a:effectLst/>
              </a:rPr>
              <a:t>Analysis</a:t>
            </a:r>
          </a:p>
        </p:txBody>
      </p:sp>
      <p:sp>
        <p:nvSpPr>
          <p:cNvPr id="25609" name="Rectangle 9"/>
          <p:cNvSpPr>
            <a:spLocks noChangeArrowheads="1"/>
          </p:cNvSpPr>
          <p:nvPr/>
        </p:nvSpPr>
        <p:spPr bwMode="auto">
          <a:xfrm>
            <a:off x="5867400" y="1752600"/>
            <a:ext cx="1184275" cy="369888"/>
          </a:xfrm>
          <a:prstGeom prst="rect">
            <a:avLst/>
          </a:prstGeom>
          <a:noFill/>
          <a:ln w="9525">
            <a:noFill/>
            <a:miter lim="800000"/>
            <a:headEnd/>
            <a:tailEnd/>
          </a:ln>
        </p:spPr>
        <p:txBody>
          <a:bodyPr wrap="none">
            <a:spAutoFit/>
          </a:bodyPr>
          <a:lstStyle/>
          <a:p>
            <a:r>
              <a:rPr lang="en-US">
                <a:solidFill>
                  <a:srgbClr val="00008F"/>
                </a:solidFill>
                <a:effectLst/>
              </a:rPr>
              <a:t>Synthesis</a:t>
            </a:r>
          </a:p>
        </p:txBody>
      </p:sp>
      <p:sp>
        <p:nvSpPr>
          <p:cNvPr id="25610" name="Rectangle 10"/>
          <p:cNvSpPr>
            <a:spLocks noChangeArrowheads="1"/>
          </p:cNvSpPr>
          <p:nvPr/>
        </p:nvSpPr>
        <p:spPr bwMode="auto">
          <a:xfrm>
            <a:off x="6858000" y="2362200"/>
            <a:ext cx="1262063" cy="369888"/>
          </a:xfrm>
          <a:prstGeom prst="rect">
            <a:avLst/>
          </a:prstGeom>
          <a:noFill/>
          <a:ln w="9525">
            <a:noFill/>
            <a:miter lim="800000"/>
            <a:headEnd/>
            <a:tailEnd/>
          </a:ln>
        </p:spPr>
        <p:txBody>
          <a:bodyPr wrap="none">
            <a:spAutoFit/>
          </a:bodyPr>
          <a:lstStyle/>
          <a:p>
            <a:r>
              <a:rPr lang="en-US">
                <a:solidFill>
                  <a:srgbClr val="00008F"/>
                </a:solidFill>
                <a:effectLst/>
              </a:rPr>
              <a:t>Evaluation</a:t>
            </a:r>
          </a:p>
        </p:txBody>
      </p:sp>
      <p:grpSp>
        <p:nvGrpSpPr>
          <p:cNvPr id="2" name="Group 11"/>
          <p:cNvGrpSpPr>
            <a:grpSpLocks/>
          </p:cNvGrpSpPr>
          <p:nvPr/>
        </p:nvGrpSpPr>
        <p:grpSpPr bwMode="auto">
          <a:xfrm>
            <a:off x="914400" y="2971800"/>
            <a:ext cx="7239000" cy="827088"/>
            <a:chOff x="528" y="2112"/>
            <a:chExt cx="4560" cy="521"/>
          </a:xfrm>
        </p:grpSpPr>
        <p:sp>
          <p:nvSpPr>
            <p:cNvPr id="31756" name="Line 12"/>
            <p:cNvSpPr>
              <a:spLocks noChangeShapeType="1"/>
            </p:cNvSpPr>
            <p:nvPr/>
          </p:nvSpPr>
          <p:spPr bwMode="auto">
            <a:xfrm>
              <a:off x="528" y="2400"/>
              <a:ext cx="4560" cy="0"/>
            </a:xfrm>
            <a:prstGeom prst="line">
              <a:avLst/>
            </a:prstGeom>
            <a:noFill/>
            <a:ln w="38100">
              <a:solidFill>
                <a:schemeClr val="tx1"/>
              </a:solidFill>
              <a:round/>
              <a:headEnd/>
              <a:tailEnd type="triangle" w="med" len="med"/>
            </a:ln>
            <a:effectLst/>
          </p:spPr>
          <p:txBody>
            <a:bodyPr wrap="none" anchor="ctr"/>
            <a:lstStyle/>
            <a:p>
              <a:pPr>
                <a:defRPr/>
              </a:pPr>
              <a:endParaRPr lang="en-US"/>
            </a:p>
          </p:txBody>
        </p:sp>
        <p:sp>
          <p:nvSpPr>
            <p:cNvPr id="25625" name="Rectangle 13"/>
            <p:cNvSpPr>
              <a:spLocks noChangeArrowheads="1"/>
            </p:cNvSpPr>
            <p:nvPr/>
          </p:nvSpPr>
          <p:spPr bwMode="auto">
            <a:xfrm>
              <a:off x="1850" y="2400"/>
              <a:ext cx="593" cy="233"/>
            </a:xfrm>
            <a:prstGeom prst="rect">
              <a:avLst/>
            </a:prstGeom>
            <a:noFill/>
            <a:ln w="9525">
              <a:noFill/>
              <a:miter lim="800000"/>
              <a:headEnd/>
              <a:tailEnd/>
            </a:ln>
          </p:spPr>
          <p:txBody>
            <a:bodyPr wrap="none">
              <a:spAutoFit/>
            </a:bodyPr>
            <a:lstStyle/>
            <a:p>
              <a:r>
                <a:rPr lang="en-US">
                  <a:effectLst/>
                </a:rPr>
                <a:t>Know it</a:t>
              </a:r>
            </a:p>
          </p:txBody>
        </p:sp>
        <p:sp>
          <p:nvSpPr>
            <p:cNvPr id="25626" name="Rectangle 14"/>
            <p:cNvSpPr>
              <a:spLocks noChangeArrowheads="1"/>
            </p:cNvSpPr>
            <p:nvPr/>
          </p:nvSpPr>
          <p:spPr bwMode="auto">
            <a:xfrm>
              <a:off x="2965" y="2400"/>
              <a:ext cx="884" cy="233"/>
            </a:xfrm>
            <a:prstGeom prst="rect">
              <a:avLst/>
            </a:prstGeom>
            <a:noFill/>
            <a:ln w="9525">
              <a:noFill/>
              <a:miter lim="800000"/>
              <a:headEnd/>
              <a:tailEnd/>
            </a:ln>
          </p:spPr>
          <p:txBody>
            <a:bodyPr wrap="none">
              <a:spAutoFit/>
            </a:bodyPr>
            <a:lstStyle/>
            <a:p>
              <a:r>
                <a:rPr lang="en-US">
                  <a:effectLst/>
                </a:rPr>
                <a:t>Can apply it</a:t>
              </a:r>
            </a:p>
          </p:txBody>
        </p:sp>
        <p:sp>
          <p:nvSpPr>
            <p:cNvPr id="31759" name="Rectangle 15"/>
            <p:cNvSpPr>
              <a:spLocks noChangeArrowheads="1"/>
            </p:cNvSpPr>
            <p:nvPr/>
          </p:nvSpPr>
          <p:spPr bwMode="auto">
            <a:xfrm>
              <a:off x="656" y="2400"/>
              <a:ext cx="787" cy="233"/>
            </a:xfrm>
            <a:prstGeom prst="rect">
              <a:avLst/>
            </a:prstGeom>
            <a:noFill/>
            <a:ln w="9525">
              <a:noFill/>
              <a:miter lim="800000"/>
              <a:headEnd/>
              <a:tailEnd/>
            </a:ln>
            <a:effectLst/>
          </p:spPr>
          <p:txBody>
            <a:bodyPr wrap="none">
              <a:spAutoFit/>
            </a:bodyPr>
            <a:lstStyle/>
            <a:p>
              <a:pPr>
                <a:defRPr/>
              </a:pPr>
              <a:r>
                <a:rPr lang="en-US" dirty="0">
                  <a:effectLst/>
                </a:rPr>
                <a:t>Heard</a:t>
              </a:r>
              <a:r>
                <a:rPr lang="en-US" dirty="0"/>
                <a:t> </a:t>
              </a:r>
              <a:r>
                <a:rPr lang="en-US" dirty="0">
                  <a:effectLst/>
                </a:rPr>
                <a:t>of it</a:t>
              </a:r>
            </a:p>
          </p:txBody>
        </p:sp>
        <p:sp>
          <p:nvSpPr>
            <p:cNvPr id="25628" name="Rectangle 16"/>
            <p:cNvSpPr>
              <a:spLocks noChangeArrowheads="1"/>
            </p:cNvSpPr>
            <p:nvPr/>
          </p:nvSpPr>
          <p:spPr bwMode="auto">
            <a:xfrm>
              <a:off x="4006" y="2400"/>
              <a:ext cx="892" cy="233"/>
            </a:xfrm>
            <a:prstGeom prst="rect">
              <a:avLst/>
            </a:prstGeom>
            <a:noFill/>
            <a:ln w="9525">
              <a:noFill/>
              <a:miter lim="800000"/>
              <a:headEnd/>
              <a:tailEnd/>
            </a:ln>
          </p:spPr>
          <p:txBody>
            <a:bodyPr wrap="none">
              <a:spAutoFit/>
            </a:bodyPr>
            <a:lstStyle/>
            <a:p>
              <a:r>
                <a:rPr lang="en-US">
                  <a:effectLst/>
                </a:rPr>
                <a:t>Can teach it</a:t>
              </a:r>
            </a:p>
          </p:txBody>
        </p:sp>
        <p:sp>
          <p:nvSpPr>
            <p:cNvPr id="25629" name="Rectangle 17"/>
            <p:cNvSpPr>
              <a:spLocks noChangeArrowheads="1"/>
            </p:cNvSpPr>
            <p:nvPr/>
          </p:nvSpPr>
          <p:spPr bwMode="auto">
            <a:xfrm>
              <a:off x="691" y="2112"/>
              <a:ext cx="738" cy="233"/>
            </a:xfrm>
            <a:prstGeom prst="rect">
              <a:avLst/>
            </a:prstGeom>
            <a:noFill/>
            <a:ln w="9525">
              <a:noFill/>
              <a:miter lim="800000"/>
              <a:headEnd/>
              <a:tailEnd/>
            </a:ln>
          </p:spPr>
          <p:txBody>
            <a:bodyPr wrap="none">
              <a:spAutoFit/>
            </a:bodyPr>
            <a:lstStyle/>
            <a:p>
              <a:r>
                <a:rPr lang="en-US">
                  <a:effectLst/>
                </a:rPr>
                <a:t>Emerging</a:t>
              </a:r>
            </a:p>
          </p:txBody>
        </p:sp>
        <p:sp>
          <p:nvSpPr>
            <p:cNvPr id="25630" name="Rectangle 18"/>
            <p:cNvSpPr>
              <a:spLocks noChangeArrowheads="1"/>
            </p:cNvSpPr>
            <p:nvPr/>
          </p:nvSpPr>
          <p:spPr bwMode="auto">
            <a:xfrm>
              <a:off x="1716" y="2160"/>
              <a:ext cx="843" cy="233"/>
            </a:xfrm>
            <a:prstGeom prst="rect">
              <a:avLst/>
            </a:prstGeom>
            <a:noFill/>
            <a:ln w="9525">
              <a:noFill/>
              <a:miter lim="800000"/>
              <a:headEnd/>
              <a:tailEnd/>
            </a:ln>
          </p:spPr>
          <p:txBody>
            <a:bodyPr wrap="none">
              <a:spAutoFit/>
            </a:bodyPr>
            <a:lstStyle/>
            <a:p>
              <a:r>
                <a:rPr lang="en-US">
                  <a:effectLst/>
                </a:rPr>
                <a:t>Developing</a:t>
              </a:r>
            </a:p>
          </p:txBody>
        </p:sp>
        <p:sp>
          <p:nvSpPr>
            <p:cNvPr id="25631" name="Rectangle 19"/>
            <p:cNvSpPr>
              <a:spLocks noChangeArrowheads="1"/>
            </p:cNvSpPr>
            <p:nvPr/>
          </p:nvSpPr>
          <p:spPr bwMode="auto">
            <a:xfrm>
              <a:off x="2955" y="2112"/>
              <a:ext cx="722" cy="233"/>
            </a:xfrm>
            <a:prstGeom prst="rect">
              <a:avLst/>
            </a:prstGeom>
            <a:noFill/>
            <a:ln w="9525">
              <a:noFill/>
              <a:miter lim="800000"/>
              <a:headEnd/>
              <a:tailEnd/>
            </a:ln>
          </p:spPr>
          <p:txBody>
            <a:bodyPr wrap="none">
              <a:spAutoFit/>
            </a:bodyPr>
            <a:lstStyle/>
            <a:p>
              <a:r>
                <a:rPr lang="en-US">
                  <a:effectLst/>
                </a:rPr>
                <a:t>Proficient</a:t>
              </a:r>
            </a:p>
          </p:txBody>
        </p:sp>
        <p:sp>
          <p:nvSpPr>
            <p:cNvPr id="25632" name="Rectangle 20"/>
            <p:cNvSpPr>
              <a:spLocks noChangeArrowheads="1"/>
            </p:cNvSpPr>
            <p:nvPr/>
          </p:nvSpPr>
          <p:spPr bwMode="auto">
            <a:xfrm>
              <a:off x="4050" y="2112"/>
              <a:ext cx="763" cy="233"/>
            </a:xfrm>
            <a:prstGeom prst="rect">
              <a:avLst/>
            </a:prstGeom>
            <a:noFill/>
            <a:ln w="9525">
              <a:noFill/>
              <a:miter lim="800000"/>
              <a:headEnd/>
              <a:tailEnd/>
            </a:ln>
          </p:spPr>
          <p:txBody>
            <a:bodyPr wrap="none">
              <a:spAutoFit/>
            </a:bodyPr>
            <a:lstStyle/>
            <a:p>
              <a:r>
                <a:rPr lang="en-US">
                  <a:effectLst/>
                </a:rPr>
                <a:t>Advanced</a:t>
              </a:r>
            </a:p>
          </p:txBody>
        </p:sp>
      </p:grpSp>
      <p:sp>
        <p:nvSpPr>
          <p:cNvPr id="31765" name="Line 21"/>
          <p:cNvSpPr>
            <a:spLocks noChangeShapeType="1"/>
          </p:cNvSpPr>
          <p:nvPr/>
        </p:nvSpPr>
        <p:spPr bwMode="auto">
          <a:xfrm>
            <a:off x="990600" y="1219200"/>
            <a:ext cx="7239000" cy="0"/>
          </a:xfrm>
          <a:prstGeom prst="line">
            <a:avLst/>
          </a:prstGeom>
          <a:noFill/>
          <a:ln w="38100">
            <a:solidFill>
              <a:schemeClr val="tx1"/>
            </a:solidFill>
            <a:round/>
            <a:headEnd/>
            <a:tailEnd type="triangle" w="med" len="med"/>
          </a:ln>
          <a:effectLst/>
        </p:spPr>
        <p:txBody>
          <a:bodyPr wrap="none" anchor="ctr"/>
          <a:lstStyle/>
          <a:p>
            <a:pPr>
              <a:defRPr/>
            </a:pPr>
            <a:endParaRPr lang="en-US"/>
          </a:p>
        </p:txBody>
      </p:sp>
      <p:grpSp>
        <p:nvGrpSpPr>
          <p:cNvPr id="3" name="Group 22"/>
          <p:cNvGrpSpPr>
            <a:grpSpLocks/>
          </p:cNvGrpSpPr>
          <p:nvPr/>
        </p:nvGrpSpPr>
        <p:grpSpPr bwMode="auto">
          <a:xfrm>
            <a:off x="838200" y="4191000"/>
            <a:ext cx="7620000" cy="1752600"/>
            <a:chOff x="528" y="2640"/>
            <a:chExt cx="4800" cy="1104"/>
          </a:xfrm>
        </p:grpSpPr>
        <p:sp>
          <p:nvSpPr>
            <p:cNvPr id="31767" name="Rectangle 23"/>
            <p:cNvSpPr>
              <a:spLocks noChangeArrowheads="1"/>
            </p:cNvSpPr>
            <p:nvPr/>
          </p:nvSpPr>
          <p:spPr bwMode="auto">
            <a:xfrm>
              <a:off x="528" y="2688"/>
              <a:ext cx="4752" cy="1056"/>
            </a:xfrm>
            <a:prstGeom prst="rect">
              <a:avLst/>
            </a:prstGeom>
            <a:solidFill>
              <a:srgbClr val="A2F36E"/>
            </a:solidFill>
            <a:ln w="9525">
              <a:solidFill>
                <a:schemeClr val="tx1"/>
              </a:solidFill>
              <a:miter lim="800000"/>
              <a:headEnd/>
              <a:tailEnd/>
            </a:ln>
            <a:effectLst/>
          </p:spPr>
          <p:txBody>
            <a:bodyPr wrap="none" anchor="ctr"/>
            <a:lstStyle/>
            <a:p>
              <a:pPr>
                <a:defRPr/>
              </a:pPr>
              <a:endParaRPr lang="en-US"/>
            </a:p>
          </p:txBody>
        </p:sp>
        <p:sp>
          <p:nvSpPr>
            <p:cNvPr id="31768" name="Line 24"/>
            <p:cNvSpPr>
              <a:spLocks noChangeShapeType="1"/>
            </p:cNvSpPr>
            <p:nvPr/>
          </p:nvSpPr>
          <p:spPr bwMode="auto">
            <a:xfrm>
              <a:off x="624" y="3696"/>
              <a:ext cx="4560" cy="0"/>
            </a:xfrm>
            <a:prstGeom prst="line">
              <a:avLst/>
            </a:prstGeom>
            <a:noFill/>
            <a:ln w="38100">
              <a:solidFill>
                <a:schemeClr val="tx1"/>
              </a:solidFill>
              <a:round/>
              <a:headEnd/>
              <a:tailEnd type="triangle" w="med" len="med"/>
            </a:ln>
            <a:effectLst/>
          </p:spPr>
          <p:txBody>
            <a:bodyPr wrap="none" anchor="ctr"/>
            <a:lstStyle/>
            <a:p>
              <a:pPr>
                <a:defRPr/>
              </a:pPr>
              <a:endParaRPr lang="en-US"/>
            </a:p>
          </p:txBody>
        </p:sp>
        <p:sp>
          <p:nvSpPr>
            <p:cNvPr id="25617" name="Text Box 25"/>
            <p:cNvSpPr txBox="1">
              <a:spLocks noChangeArrowheads="1"/>
            </p:cNvSpPr>
            <p:nvPr/>
          </p:nvSpPr>
          <p:spPr bwMode="auto">
            <a:xfrm>
              <a:off x="720" y="2640"/>
              <a:ext cx="4512" cy="327"/>
            </a:xfrm>
            <a:prstGeom prst="rect">
              <a:avLst/>
            </a:prstGeom>
            <a:noFill/>
            <a:ln w="9525">
              <a:noFill/>
              <a:miter lim="800000"/>
              <a:headEnd/>
              <a:tailEnd/>
            </a:ln>
          </p:spPr>
          <p:txBody>
            <a:bodyPr>
              <a:spAutoFit/>
            </a:bodyPr>
            <a:lstStyle/>
            <a:p>
              <a:pPr eaLnBrk="1" hangingPunct="1">
                <a:spcBef>
                  <a:spcPct val="20000"/>
                </a:spcBef>
              </a:pPr>
              <a:r>
                <a:rPr lang="en-US" sz="2800" b="1" u="sng">
                  <a:solidFill>
                    <a:srgbClr val="004F00"/>
                  </a:solidFill>
                  <a:effectLst/>
                </a:rPr>
                <a:t>6-Facets of Learning</a:t>
              </a:r>
              <a:endParaRPr lang="en-US" sz="1600">
                <a:solidFill>
                  <a:srgbClr val="004F00"/>
                </a:solidFill>
                <a:effectLst/>
              </a:endParaRPr>
            </a:p>
          </p:txBody>
        </p:sp>
        <p:sp>
          <p:nvSpPr>
            <p:cNvPr id="25618" name="Text Box 26"/>
            <p:cNvSpPr txBox="1">
              <a:spLocks noChangeArrowheads="1"/>
            </p:cNvSpPr>
            <p:nvPr/>
          </p:nvSpPr>
          <p:spPr bwMode="auto">
            <a:xfrm>
              <a:off x="576" y="3024"/>
              <a:ext cx="720" cy="233"/>
            </a:xfrm>
            <a:prstGeom prst="rect">
              <a:avLst/>
            </a:prstGeom>
            <a:noFill/>
            <a:ln w="9525">
              <a:noFill/>
              <a:miter lim="800000"/>
              <a:headEnd/>
              <a:tailEnd/>
            </a:ln>
          </p:spPr>
          <p:txBody>
            <a:bodyPr>
              <a:spAutoFit/>
            </a:bodyPr>
            <a:lstStyle/>
            <a:p>
              <a:pPr>
                <a:spcBef>
                  <a:spcPct val="50000"/>
                </a:spcBef>
              </a:pPr>
              <a:r>
                <a:rPr lang="en-US" b="1">
                  <a:solidFill>
                    <a:srgbClr val="004F00"/>
                  </a:solidFill>
                  <a:effectLst/>
                </a:rPr>
                <a:t>Explain</a:t>
              </a:r>
            </a:p>
          </p:txBody>
        </p:sp>
        <p:sp>
          <p:nvSpPr>
            <p:cNvPr id="25619" name="Text Box 27"/>
            <p:cNvSpPr txBox="1">
              <a:spLocks noChangeArrowheads="1"/>
            </p:cNvSpPr>
            <p:nvPr/>
          </p:nvSpPr>
          <p:spPr bwMode="auto">
            <a:xfrm>
              <a:off x="1152" y="3312"/>
              <a:ext cx="912" cy="233"/>
            </a:xfrm>
            <a:prstGeom prst="rect">
              <a:avLst/>
            </a:prstGeom>
            <a:noFill/>
            <a:ln w="9525">
              <a:noFill/>
              <a:miter lim="800000"/>
              <a:headEnd/>
              <a:tailEnd/>
            </a:ln>
          </p:spPr>
          <p:txBody>
            <a:bodyPr>
              <a:spAutoFit/>
            </a:bodyPr>
            <a:lstStyle/>
            <a:p>
              <a:pPr>
                <a:spcBef>
                  <a:spcPct val="50000"/>
                </a:spcBef>
              </a:pPr>
              <a:r>
                <a:rPr lang="en-US" b="1">
                  <a:solidFill>
                    <a:srgbClr val="004F00"/>
                  </a:solidFill>
                  <a:effectLst/>
                </a:rPr>
                <a:t>Interpret</a:t>
              </a:r>
            </a:p>
          </p:txBody>
        </p:sp>
        <p:sp>
          <p:nvSpPr>
            <p:cNvPr id="25620" name="Text Box 28"/>
            <p:cNvSpPr txBox="1">
              <a:spLocks noChangeArrowheads="1"/>
            </p:cNvSpPr>
            <p:nvPr/>
          </p:nvSpPr>
          <p:spPr bwMode="auto">
            <a:xfrm>
              <a:off x="3792" y="3264"/>
              <a:ext cx="1536" cy="233"/>
            </a:xfrm>
            <a:prstGeom prst="rect">
              <a:avLst/>
            </a:prstGeom>
            <a:noFill/>
            <a:ln w="9525">
              <a:noFill/>
              <a:miter lim="800000"/>
              <a:headEnd/>
              <a:tailEnd/>
            </a:ln>
          </p:spPr>
          <p:txBody>
            <a:bodyPr>
              <a:spAutoFit/>
            </a:bodyPr>
            <a:lstStyle/>
            <a:p>
              <a:pPr>
                <a:spcBef>
                  <a:spcPct val="50000"/>
                </a:spcBef>
              </a:pPr>
              <a:r>
                <a:rPr lang="en-US" b="1">
                  <a:solidFill>
                    <a:srgbClr val="004F00"/>
                  </a:solidFill>
                  <a:effectLst/>
                </a:rPr>
                <a:t>Self-knowledge</a:t>
              </a:r>
            </a:p>
          </p:txBody>
        </p:sp>
        <p:sp>
          <p:nvSpPr>
            <p:cNvPr id="25621" name="Text Box 29"/>
            <p:cNvSpPr txBox="1">
              <a:spLocks noChangeArrowheads="1"/>
            </p:cNvSpPr>
            <p:nvPr/>
          </p:nvSpPr>
          <p:spPr bwMode="auto">
            <a:xfrm>
              <a:off x="2496" y="3312"/>
              <a:ext cx="1056" cy="233"/>
            </a:xfrm>
            <a:prstGeom prst="rect">
              <a:avLst/>
            </a:prstGeom>
            <a:noFill/>
            <a:ln w="9525">
              <a:noFill/>
              <a:miter lim="800000"/>
              <a:headEnd/>
              <a:tailEnd/>
            </a:ln>
          </p:spPr>
          <p:txBody>
            <a:bodyPr>
              <a:spAutoFit/>
            </a:bodyPr>
            <a:lstStyle/>
            <a:p>
              <a:pPr>
                <a:spcBef>
                  <a:spcPct val="50000"/>
                </a:spcBef>
              </a:pPr>
              <a:r>
                <a:rPr lang="en-US" b="1">
                  <a:solidFill>
                    <a:srgbClr val="004F00"/>
                  </a:solidFill>
                  <a:effectLst/>
                </a:rPr>
                <a:t>Perspective</a:t>
              </a:r>
            </a:p>
          </p:txBody>
        </p:sp>
        <p:sp>
          <p:nvSpPr>
            <p:cNvPr id="25622" name="Text Box 30"/>
            <p:cNvSpPr txBox="1">
              <a:spLocks noChangeArrowheads="1"/>
            </p:cNvSpPr>
            <p:nvPr/>
          </p:nvSpPr>
          <p:spPr bwMode="auto">
            <a:xfrm>
              <a:off x="1824" y="3024"/>
              <a:ext cx="720" cy="233"/>
            </a:xfrm>
            <a:prstGeom prst="rect">
              <a:avLst/>
            </a:prstGeom>
            <a:noFill/>
            <a:ln w="9525">
              <a:noFill/>
              <a:miter lim="800000"/>
              <a:headEnd/>
              <a:tailEnd/>
            </a:ln>
          </p:spPr>
          <p:txBody>
            <a:bodyPr>
              <a:spAutoFit/>
            </a:bodyPr>
            <a:lstStyle/>
            <a:p>
              <a:pPr>
                <a:spcBef>
                  <a:spcPct val="50000"/>
                </a:spcBef>
              </a:pPr>
              <a:r>
                <a:rPr lang="en-US" b="1">
                  <a:solidFill>
                    <a:srgbClr val="004F00"/>
                  </a:solidFill>
                  <a:effectLst/>
                </a:rPr>
                <a:t>Apply</a:t>
              </a:r>
            </a:p>
          </p:txBody>
        </p:sp>
        <p:sp>
          <p:nvSpPr>
            <p:cNvPr id="25623" name="Text Box 31"/>
            <p:cNvSpPr txBox="1">
              <a:spLocks noChangeArrowheads="1"/>
            </p:cNvSpPr>
            <p:nvPr/>
          </p:nvSpPr>
          <p:spPr bwMode="auto">
            <a:xfrm>
              <a:off x="3168" y="2976"/>
              <a:ext cx="912" cy="233"/>
            </a:xfrm>
            <a:prstGeom prst="rect">
              <a:avLst/>
            </a:prstGeom>
            <a:noFill/>
            <a:ln w="9525">
              <a:noFill/>
              <a:miter lim="800000"/>
              <a:headEnd/>
              <a:tailEnd/>
            </a:ln>
          </p:spPr>
          <p:txBody>
            <a:bodyPr>
              <a:spAutoFit/>
            </a:bodyPr>
            <a:lstStyle/>
            <a:p>
              <a:pPr>
                <a:spcBef>
                  <a:spcPct val="50000"/>
                </a:spcBef>
              </a:pPr>
              <a:r>
                <a:rPr lang="en-US" b="1">
                  <a:solidFill>
                    <a:srgbClr val="004F00"/>
                  </a:solidFill>
                  <a:effectLst/>
                </a:rPr>
                <a:t>Empathy</a:t>
              </a:r>
            </a:p>
          </p:txBody>
        </p:sp>
      </p:grpSp>
      <p:sp>
        <p:nvSpPr>
          <p:cNvPr id="32" name="TextBox 31"/>
          <p:cNvSpPr txBox="1"/>
          <p:nvPr/>
        </p:nvSpPr>
        <p:spPr>
          <a:xfrm>
            <a:off x="838200" y="304800"/>
            <a:ext cx="7315200" cy="923925"/>
          </a:xfrm>
          <a:prstGeom prst="rect">
            <a:avLst/>
          </a:prstGeom>
          <a:noFill/>
        </p:spPr>
        <p:txBody>
          <a:bodyPr>
            <a:spAutoFit/>
          </a:bodyPr>
          <a:lstStyle/>
          <a:p>
            <a:pPr algn="l">
              <a:defRPr/>
            </a:pPr>
            <a:r>
              <a:rPr lang="en-US" sz="5400" dirty="0">
                <a:solidFill>
                  <a:schemeClr val="tx2"/>
                </a:solidFill>
              </a:rPr>
              <a:t>Putting It All Together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ppt_x</p:attrName>
                                        </p:attrNameLst>
                                      </p:cBhvr>
                                      <p:tavLst>
                                        <p:tav tm="0">
                                          <p:val>
                                            <p:fltVal val="0.5"/>
                                          </p:val>
                                        </p:tav>
                                        <p:tav tm="100000">
                                          <p:val>
                                            <p:strVal val="#ppt_x"/>
                                          </p:val>
                                        </p:tav>
                                      </p:tavLst>
                                    </p:anim>
                                    <p:anim calcmode="lin" valueType="num">
                                      <p:cBhvr>
                                        <p:cTn id="10" dur="500" fill="hold"/>
                                        <p:tgtEl>
                                          <p:spTgt spid="3"/>
                                        </p:tgtEl>
                                        <p:attrNameLst>
                                          <p:attrName>ppt_y</p:attrName>
                                        </p:attrNameLst>
                                      </p:cBhvr>
                                      <p:tavLst>
                                        <p:tav tm="0">
                                          <p:val>
                                            <p:fltVal val="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528"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 calcmode="lin" valueType="num">
                                      <p:cBhvr>
                                        <p:cTn id="17" dur="500" fill="hold"/>
                                        <p:tgtEl>
                                          <p:spTgt spid="2"/>
                                        </p:tgtEl>
                                        <p:attrNameLst>
                                          <p:attrName>ppt_x</p:attrName>
                                        </p:attrNameLst>
                                      </p:cBhvr>
                                      <p:tavLst>
                                        <p:tav tm="0">
                                          <p:val>
                                            <p:fltVal val="0.5"/>
                                          </p:val>
                                        </p:tav>
                                        <p:tav tm="100000">
                                          <p:val>
                                            <p:strVal val="#ppt_x"/>
                                          </p:val>
                                        </p:tav>
                                      </p:tavLst>
                                    </p:anim>
                                    <p:anim calcmode="lin" valueType="num">
                                      <p:cBhvr>
                                        <p:cTn id="18" dur="500" fill="hold"/>
                                        <p:tgtEl>
                                          <p:spTgt spid="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algn="ctr"/>
            <a:r>
              <a:rPr lang="en-US" sz="4000" smtClean="0"/>
              <a:t>The 6 Facets of Understanding</a:t>
            </a:r>
            <a:endParaRPr lang="en-US" sz="4000" smtClean="0">
              <a:solidFill>
                <a:srgbClr val="FFFF00"/>
              </a:solidFill>
              <a:latin typeface="Times New Roman" pitchFamily="18" charset="0"/>
            </a:endParaRPr>
          </a:p>
        </p:txBody>
      </p:sp>
      <p:sp>
        <p:nvSpPr>
          <p:cNvPr id="214031" name="AutoShape 15"/>
          <p:cNvSpPr>
            <a:spLocks noChangeArrowheads="1"/>
          </p:cNvSpPr>
          <p:nvPr/>
        </p:nvSpPr>
        <p:spPr bwMode="auto">
          <a:xfrm>
            <a:off x="1752600" y="1524000"/>
            <a:ext cx="5867400" cy="4648200"/>
          </a:xfrm>
          <a:prstGeom prst="hexagon">
            <a:avLst>
              <a:gd name="adj" fmla="val 31557"/>
              <a:gd name="vf" fmla="val 115470"/>
            </a:avLst>
          </a:prstGeom>
          <a:solidFill>
            <a:schemeClr val="accent6">
              <a:lumMod val="75000"/>
            </a:schemeClr>
          </a:solidFill>
          <a:ln w="9525">
            <a:solidFill>
              <a:schemeClr val="tx1"/>
            </a:solidFill>
            <a:miter lim="800000"/>
            <a:headEnd/>
            <a:tailEnd/>
          </a:ln>
          <a:effectLst/>
        </p:spPr>
        <p:txBody>
          <a:bodyPr wrap="none" anchor="ctr"/>
          <a:lstStyle/>
          <a:p>
            <a:pPr>
              <a:defRPr/>
            </a:pPr>
            <a:endParaRPr lang="en-US"/>
          </a:p>
        </p:txBody>
      </p:sp>
      <p:sp>
        <p:nvSpPr>
          <p:cNvPr id="214032" name="Line 16"/>
          <p:cNvSpPr>
            <a:spLocks noChangeShapeType="1"/>
          </p:cNvSpPr>
          <p:nvPr/>
        </p:nvSpPr>
        <p:spPr bwMode="auto">
          <a:xfrm>
            <a:off x="1676400" y="3810000"/>
            <a:ext cx="5867400" cy="0"/>
          </a:xfrm>
          <a:prstGeom prst="line">
            <a:avLst/>
          </a:prstGeom>
          <a:noFill/>
          <a:ln w="9525">
            <a:solidFill>
              <a:schemeClr val="tx1"/>
            </a:solidFill>
            <a:round/>
            <a:headEnd/>
            <a:tailEnd/>
          </a:ln>
          <a:effectLst/>
        </p:spPr>
        <p:txBody>
          <a:bodyPr/>
          <a:lstStyle/>
          <a:p>
            <a:pPr>
              <a:defRPr/>
            </a:pPr>
            <a:endParaRPr lang="en-US"/>
          </a:p>
        </p:txBody>
      </p:sp>
      <p:sp>
        <p:nvSpPr>
          <p:cNvPr id="214034" name="Line 18"/>
          <p:cNvSpPr>
            <a:spLocks noChangeShapeType="1"/>
          </p:cNvSpPr>
          <p:nvPr/>
        </p:nvSpPr>
        <p:spPr bwMode="auto">
          <a:xfrm>
            <a:off x="3276600" y="1600200"/>
            <a:ext cx="2971800" cy="4648200"/>
          </a:xfrm>
          <a:prstGeom prst="line">
            <a:avLst/>
          </a:prstGeom>
          <a:noFill/>
          <a:ln w="9525">
            <a:solidFill>
              <a:schemeClr val="tx1"/>
            </a:solidFill>
            <a:round/>
            <a:headEnd/>
            <a:tailEnd/>
          </a:ln>
          <a:effectLst/>
        </p:spPr>
        <p:txBody>
          <a:bodyPr/>
          <a:lstStyle/>
          <a:p>
            <a:pPr>
              <a:defRPr/>
            </a:pPr>
            <a:endParaRPr lang="en-US"/>
          </a:p>
        </p:txBody>
      </p:sp>
      <p:sp>
        <p:nvSpPr>
          <p:cNvPr id="214035" name="Line 19"/>
          <p:cNvSpPr>
            <a:spLocks noChangeShapeType="1"/>
          </p:cNvSpPr>
          <p:nvPr/>
        </p:nvSpPr>
        <p:spPr bwMode="auto">
          <a:xfrm flipH="1">
            <a:off x="3124200" y="1524000"/>
            <a:ext cx="2971800" cy="4648200"/>
          </a:xfrm>
          <a:prstGeom prst="line">
            <a:avLst/>
          </a:prstGeom>
          <a:noFill/>
          <a:ln w="9525">
            <a:solidFill>
              <a:schemeClr val="tx1"/>
            </a:solidFill>
            <a:round/>
            <a:headEnd/>
            <a:tailEnd/>
          </a:ln>
          <a:effectLst/>
        </p:spPr>
        <p:txBody>
          <a:bodyPr/>
          <a:lstStyle/>
          <a:p>
            <a:pPr>
              <a:defRPr/>
            </a:pPr>
            <a:endParaRPr lang="en-US"/>
          </a:p>
        </p:txBody>
      </p:sp>
      <p:sp>
        <p:nvSpPr>
          <p:cNvPr id="214036" name="WordArt 20"/>
          <p:cNvSpPr>
            <a:spLocks noChangeArrowheads="1" noChangeShapeType="1" noTextEdit="1"/>
          </p:cNvSpPr>
          <p:nvPr/>
        </p:nvSpPr>
        <p:spPr bwMode="auto">
          <a:xfrm>
            <a:off x="3962400" y="1981200"/>
            <a:ext cx="1447800" cy="266700"/>
          </a:xfrm>
          <a:prstGeom prst="rect">
            <a:avLst/>
          </a:prstGeom>
        </p:spPr>
        <p:txBody>
          <a:bodyPr wrap="none" fromWordArt="1">
            <a:prstTxWarp prst="textPlain">
              <a:avLst>
                <a:gd name="adj" fmla="val 50000"/>
              </a:avLst>
            </a:prstTxWarp>
          </a:bodyPr>
          <a:lstStyle/>
          <a:p>
            <a:r>
              <a:rPr lang="en-US" sz="3600" kern="10">
                <a:ln w="9525">
                  <a:solidFill>
                    <a:srgbClr val="000000"/>
                  </a:solidFill>
                  <a:round/>
                  <a:headEnd/>
                  <a:tailEnd/>
                </a:ln>
                <a:solidFill>
                  <a:srgbClr val="FFFFFF"/>
                </a:solidFill>
                <a:effectLst>
                  <a:outerShdw dist="38100" dir="2700000" algn="tl" rotWithShape="0">
                    <a:srgbClr val="000000">
                      <a:alpha val="43137"/>
                    </a:srgbClr>
                  </a:outerShdw>
                </a:effectLst>
                <a:latin typeface="Arial Black"/>
              </a:rPr>
              <a:t>Explain</a:t>
            </a:r>
          </a:p>
        </p:txBody>
      </p:sp>
      <p:sp>
        <p:nvSpPr>
          <p:cNvPr id="214037" name="WordArt 21"/>
          <p:cNvSpPr>
            <a:spLocks noChangeArrowheads="1" noChangeShapeType="1" noTextEdit="1"/>
          </p:cNvSpPr>
          <p:nvPr/>
        </p:nvSpPr>
        <p:spPr bwMode="auto">
          <a:xfrm>
            <a:off x="2362200" y="2819400"/>
            <a:ext cx="1628775" cy="685800"/>
          </a:xfrm>
          <a:prstGeom prst="rect">
            <a:avLst/>
          </a:prstGeom>
        </p:spPr>
        <p:txBody>
          <a:bodyPr wrap="none" fromWordArt="1">
            <a:prstTxWarp prst="textPlain">
              <a:avLst>
                <a:gd name="adj" fmla="val 50000"/>
              </a:avLst>
            </a:prstTxWarp>
          </a:bodyPr>
          <a:lstStyle/>
          <a:p>
            <a:r>
              <a:rPr lang="en-US" sz="3600" kern="10">
                <a:ln w="9525">
                  <a:solidFill>
                    <a:srgbClr val="000000"/>
                  </a:solidFill>
                  <a:round/>
                  <a:headEnd/>
                  <a:tailEnd/>
                </a:ln>
                <a:solidFill>
                  <a:srgbClr val="FFFFFF"/>
                </a:solidFill>
                <a:effectLst>
                  <a:outerShdw dist="38100" dir="2700000" algn="tl" rotWithShape="0">
                    <a:srgbClr val="000000">
                      <a:alpha val="43137"/>
                    </a:srgbClr>
                  </a:outerShdw>
                </a:effectLst>
                <a:latin typeface="Arial Black"/>
              </a:rPr>
              <a:t>Self</a:t>
            </a:r>
          </a:p>
          <a:p>
            <a:r>
              <a:rPr lang="en-US" sz="3600" kern="10">
                <a:ln w="9525">
                  <a:solidFill>
                    <a:srgbClr val="000000"/>
                  </a:solidFill>
                  <a:round/>
                  <a:headEnd/>
                  <a:tailEnd/>
                </a:ln>
                <a:solidFill>
                  <a:srgbClr val="FFFFFF"/>
                </a:solidFill>
                <a:effectLst>
                  <a:outerShdw dist="38100" dir="2700000" algn="tl" rotWithShape="0">
                    <a:srgbClr val="000000">
                      <a:alpha val="43137"/>
                    </a:srgbClr>
                  </a:outerShdw>
                </a:effectLst>
                <a:latin typeface="Arial Black"/>
              </a:rPr>
              <a:t>Knowledge</a:t>
            </a:r>
          </a:p>
        </p:txBody>
      </p:sp>
      <p:sp>
        <p:nvSpPr>
          <p:cNvPr id="214038" name="WordArt 22"/>
          <p:cNvSpPr>
            <a:spLocks noChangeArrowheads="1" noChangeShapeType="1" noTextEdit="1"/>
          </p:cNvSpPr>
          <p:nvPr/>
        </p:nvSpPr>
        <p:spPr bwMode="auto">
          <a:xfrm>
            <a:off x="3810000" y="5181600"/>
            <a:ext cx="1676400" cy="304800"/>
          </a:xfrm>
          <a:prstGeom prst="rect">
            <a:avLst/>
          </a:prstGeom>
        </p:spPr>
        <p:txBody>
          <a:bodyPr wrap="none" fromWordArt="1">
            <a:prstTxWarp prst="textPlain">
              <a:avLst>
                <a:gd name="adj" fmla="val 50000"/>
              </a:avLst>
            </a:prstTxWarp>
          </a:bodyPr>
          <a:lstStyle/>
          <a:p>
            <a:r>
              <a:rPr lang="en-US" sz="3600" kern="10">
                <a:ln w="9525">
                  <a:solidFill>
                    <a:srgbClr val="000000"/>
                  </a:solidFill>
                  <a:round/>
                  <a:headEnd/>
                  <a:tailEnd/>
                </a:ln>
                <a:solidFill>
                  <a:srgbClr val="FFFFFF"/>
                </a:solidFill>
                <a:effectLst>
                  <a:outerShdw dist="38100" dir="2700000" algn="tl" rotWithShape="0">
                    <a:srgbClr val="000000">
                      <a:alpha val="43137"/>
                    </a:srgbClr>
                  </a:outerShdw>
                </a:effectLst>
                <a:latin typeface="Arial Black"/>
              </a:rPr>
              <a:t>Perspective</a:t>
            </a:r>
          </a:p>
        </p:txBody>
      </p:sp>
      <p:sp>
        <p:nvSpPr>
          <p:cNvPr id="214039" name="WordArt 23"/>
          <p:cNvSpPr>
            <a:spLocks noChangeArrowheads="1" noChangeShapeType="1" noTextEdit="1"/>
          </p:cNvSpPr>
          <p:nvPr/>
        </p:nvSpPr>
        <p:spPr bwMode="auto">
          <a:xfrm>
            <a:off x="5486400" y="2895600"/>
            <a:ext cx="1447800" cy="266700"/>
          </a:xfrm>
          <a:prstGeom prst="rect">
            <a:avLst/>
          </a:prstGeom>
        </p:spPr>
        <p:txBody>
          <a:bodyPr wrap="none" fromWordArt="1">
            <a:prstTxWarp prst="textPlain">
              <a:avLst>
                <a:gd name="adj" fmla="val 50000"/>
              </a:avLst>
            </a:prstTxWarp>
          </a:bodyPr>
          <a:lstStyle/>
          <a:p>
            <a:r>
              <a:rPr lang="en-US" sz="3600" kern="10">
                <a:ln w="9525">
                  <a:solidFill>
                    <a:srgbClr val="000000"/>
                  </a:solidFill>
                  <a:round/>
                  <a:headEnd/>
                  <a:tailEnd/>
                </a:ln>
                <a:solidFill>
                  <a:srgbClr val="FFFFFF"/>
                </a:solidFill>
                <a:effectLst>
                  <a:outerShdw dist="38100" dir="2700000" algn="tl" rotWithShape="0">
                    <a:srgbClr val="000000">
                      <a:alpha val="43137"/>
                    </a:srgbClr>
                  </a:outerShdw>
                </a:effectLst>
                <a:latin typeface="Arial Black"/>
              </a:rPr>
              <a:t>Interpret</a:t>
            </a:r>
          </a:p>
        </p:txBody>
      </p:sp>
      <p:sp>
        <p:nvSpPr>
          <p:cNvPr id="214040" name="WordArt 24"/>
          <p:cNvSpPr>
            <a:spLocks noChangeArrowheads="1" noChangeShapeType="1" noTextEdit="1"/>
          </p:cNvSpPr>
          <p:nvPr/>
        </p:nvSpPr>
        <p:spPr bwMode="auto">
          <a:xfrm>
            <a:off x="5486400" y="4495800"/>
            <a:ext cx="1371600" cy="228600"/>
          </a:xfrm>
          <a:prstGeom prst="rect">
            <a:avLst/>
          </a:prstGeom>
        </p:spPr>
        <p:txBody>
          <a:bodyPr wrap="none" fromWordArt="1">
            <a:prstTxWarp prst="textPlain">
              <a:avLst>
                <a:gd name="adj" fmla="val 50000"/>
              </a:avLst>
            </a:prstTxWarp>
          </a:bodyPr>
          <a:lstStyle/>
          <a:p>
            <a:r>
              <a:rPr lang="en-US" sz="3600" kern="10">
                <a:ln w="9525">
                  <a:solidFill>
                    <a:srgbClr val="000000"/>
                  </a:solidFill>
                  <a:round/>
                  <a:headEnd/>
                  <a:tailEnd/>
                </a:ln>
                <a:solidFill>
                  <a:srgbClr val="FFFFFF"/>
                </a:solidFill>
                <a:effectLst>
                  <a:outerShdw dist="38100" dir="2700000" algn="tl" rotWithShape="0">
                    <a:srgbClr val="000000">
                      <a:alpha val="43137"/>
                    </a:srgbClr>
                  </a:outerShdw>
                </a:effectLst>
                <a:latin typeface="Arial Black"/>
              </a:rPr>
              <a:t>Apply</a:t>
            </a:r>
          </a:p>
        </p:txBody>
      </p:sp>
      <p:sp>
        <p:nvSpPr>
          <p:cNvPr id="214041" name="WordArt 25"/>
          <p:cNvSpPr>
            <a:spLocks noChangeArrowheads="1" noChangeShapeType="1" noTextEdit="1"/>
          </p:cNvSpPr>
          <p:nvPr/>
        </p:nvSpPr>
        <p:spPr bwMode="auto">
          <a:xfrm>
            <a:off x="2362200" y="4419600"/>
            <a:ext cx="1600200" cy="304800"/>
          </a:xfrm>
          <a:prstGeom prst="rect">
            <a:avLst/>
          </a:prstGeom>
        </p:spPr>
        <p:txBody>
          <a:bodyPr wrap="none" fromWordArt="1">
            <a:prstTxWarp prst="textPlain">
              <a:avLst>
                <a:gd name="adj" fmla="val 50000"/>
              </a:avLst>
            </a:prstTxWarp>
          </a:bodyPr>
          <a:lstStyle/>
          <a:p>
            <a:r>
              <a:rPr lang="en-US" sz="3600" kern="10">
                <a:ln w="9525">
                  <a:solidFill>
                    <a:srgbClr val="000000"/>
                  </a:solidFill>
                  <a:round/>
                  <a:headEnd/>
                  <a:tailEnd/>
                </a:ln>
                <a:solidFill>
                  <a:srgbClr val="FFFFFF"/>
                </a:solidFill>
                <a:effectLst>
                  <a:outerShdw dist="38100" dir="2700000" algn="tl" rotWithShape="0">
                    <a:srgbClr val="000000">
                      <a:alpha val="43137"/>
                    </a:srgbClr>
                  </a:outerShdw>
                </a:effectLst>
                <a:latin typeface="Arial Black"/>
              </a:rPr>
              <a:t>Empathize</a:t>
            </a:r>
          </a:p>
        </p:txBody>
      </p:sp>
      <p:sp>
        <p:nvSpPr>
          <p:cNvPr id="214046" name="Text Box 30"/>
          <p:cNvSpPr txBox="1">
            <a:spLocks noChangeArrowheads="1"/>
          </p:cNvSpPr>
          <p:nvPr/>
        </p:nvSpPr>
        <p:spPr bwMode="auto">
          <a:xfrm>
            <a:off x="3276600" y="3657600"/>
            <a:ext cx="2895600" cy="466725"/>
          </a:xfrm>
          <a:prstGeom prst="rect">
            <a:avLst/>
          </a:prstGeom>
          <a:solidFill>
            <a:srgbClr val="FFFF00"/>
          </a:solidFill>
          <a:ln w="9525">
            <a:solidFill>
              <a:srgbClr val="000000"/>
            </a:solidFill>
            <a:miter lim="800000"/>
            <a:headEnd/>
            <a:tailEnd/>
          </a:ln>
          <a:effectLst/>
        </p:spPr>
        <p:txBody>
          <a:bodyPr>
            <a:spAutoFit/>
          </a:bodyPr>
          <a:lstStyle/>
          <a:p>
            <a:pPr>
              <a:spcBef>
                <a:spcPct val="50000"/>
              </a:spcBef>
              <a:defRPr/>
            </a:pPr>
            <a:r>
              <a:rPr lang="en-US" b="1">
                <a:solidFill>
                  <a:srgbClr val="000000"/>
                </a:solidFill>
                <a:effectLst>
                  <a:outerShdw blurRad="38100" dist="38100" dir="2700000" algn="tl">
                    <a:srgbClr val="FFFFFF"/>
                  </a:outerShdw>
                </a:effectLst>
              </a:rPr>
              <a:t>UNDERSTANDING</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14036"/>
                                        </p:tgtEl>
                                        <p:attrNameLst>
                                          <p:attrName>style.visibility</p:attrName>
                                        </p:attrNameLst>
                                      </p:cBhvr>
                                      <p:to>
                                        <p:strVal val="visible"/>
                                      </p:to>
                                    </p:set>
                                    <p:anim calcmode="lin" valueType="num">
                                      <p:cBhvr additive="base">
                                        <p:cTn id="7" dur="1000" fill="hold"/>
                                        <p:tgtEl>
                                          <p:spTgt spid="214036"/>
                                        </p:tgtEl>
                                        <p:attrNameLst>
                                          <p:attrName>ppt_x</p:attrName>
                                        </p:attrNameLst>
                                      </p:cBhvr>
                                      <p:tavLst>
                                        <p:tav tm="0">
                                          <p:val>
                                            <p:strVal val="#ppt_x"/>
                                          </p:val>
                                        </p:tav>
                                        <p:tav tm="100000">
                                          <p:val>
                                            <p:strVal val="#ppt_x"/>
                                          </p:val>
                                        </p:tav>
                                      </p:tavLst>
                                    </p:anim>
                                    <p:anim calcmode="lin" valueType="num">
                                      <p:cBhvr additive="base">
                                        <p:cTn id="8" dur="1000" fill="hold"/>
                                        <p:tgtEl>
                                          <p:spTgt spid="21403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214039"/>
                                        </p:tgtEl>
                                        <p:attrNameLst>
                                          <p:attrName>style.visibility</p:attrName>
                                        </p:attrNameLst>
                                      </p:cBhvr>
                                      <p:to>
                                        <p:strVal val="visible"/>
                                      </p:to>
                                    </p:set>
                                    <p:anim calcmode="lin" valueType="num">
                                      <p:cBhvr additive="base">
                                        <p:cTn id="13" dur="1000" fill="hold"/>
                                        <p:tgtEl>
                                          <p:spTgt spid="214039"/>
                                        </p:tgtEl>
                                        <p:attrNameLst>
                                          <p:attrName>ppt_x</p:attrName>
                                        </p:attrNameLst>
                                      </p:cBhvr>
                                      <p:tavLst>
                                        <p:tav tm="0">
                                          <p:val>
                                            <p:strVal val="1+#ppt_w/2"/>
                                          </p:val>
                                        </p:tav>
                                        <p:tav tm="100000">
                                          <p:val>
                                            <p:strVal val="#ppt_x"/>
                                          </p:val>
                                        </p:tav>
                                      </p:tavLst>
                                    </p:anim>
                                    <p:anim calcmode="lin" valueType="num">
                                      <p:cBhvr additive="base">
                                        <p:cTn id="14" dur="1000" fill="hold"/>
                                        <p:tgtEl>
                                          <p:spTgt spid="214039"/>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214040"/>
                                        </p:tgtEl>
                                        <p:attrNameLst>
                                          <p:attrName>style.visibility</p:attrName>
                                        </p:attrNameLst>
                                      </p:cBhvr>
                                      <p:to>
                                        <p:strVal val="visible"/>
                                      </p:to>
                                    </p:set>
                                    <p:anim calcmode="lin" valueType="num">
                                      <p:cBhvr additive="base">
                                        <p:cTn id="19" dur="1000" fill="hold"/>
                                        <p:tgtEl>
                                          <p:spTgt spid="214040"/>
                                        </p:tgtEl>
                                        <p:attrNameLst>
                                          <p:attrName>ppt_x</p:attrName>
                                        </p:attrNameLst>
                                      </p:cBhvr>
                                      <p:tavLst>
                                        <p:tav tm="0">
                                          <p:val>
                                            <p:strVal val="1+#ppt_w/2"/>
                                          </p:val>
                                        </p:tav>
                                        <p:tav tm="100000">
                                          <p:val>
                                            <p:strVal val="#ppt_x"/>
                                          </p:val>
                                        </p:tav>
                                      </p:tavLst>
                                    </p:anim>
                                    <p:anim calcmode="lin" valueType="num">
                                      <p:cBhvr additive="base">
                                        <p:cTn id="20" dur="1000" fill="hold"/>
                                        <p:tgtEl>
                                          <p:spTgt spid="21404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14038"/>
                                        </p:tgtEl>
                                        <p:attrNameLst>
                                          <p:attrName>style.visibility</p:attrName>
                                        </p:attrNameLst>
                                      </p:cBhvr>
                                      <p:to>
                                        <p:strVal val="visible"/>
                                      </p:to>
                                    </p:set>
                                    <p:anim calcmode="lin" valueType="num">
                                      <p:cBhvr additive="base">
                                        <p:cTn id="25" dur="1000" fill="hold"/>
                                        <p:tgtEl>
                                          <p:spTgt spid="214038"/>
                                        </p:tgtEl>
                                        <p:attrNameLst>
                                          <p:attrName>ppt_x</p:attrName>
                                        </p:attrNameLst>
                                      </p:cBhvr>
                                      <p:tavLst>
                                        <p:tav tm="0">
                                          <p:val>
                                            <p:strVal val="#ppt_x"/>
                                          </p:val>
                                        </p:tav>
                                        <p:tav tm="100000">
                                          <p:val>
                                            <p:strVal val="#ppt_x"/>
                                          </p:val>
                                        </p:tav>
                                      </p:tavLst>
                                    </p:anim>
                                    <p:anim calcmode="lin" valueType="num">
                                      <p:cBhvr additive="base">
                                        <p:cTn id="26" dur="1000" fill="hold"/>
                                        <p:tgtEl>
                                          <p:spTgt spid="21403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2" fill="hold" grpId="0" nodeType="clickEffect">
                                  <p:stCondLst>
                                    <p:cond delay="0"/>
                                  </p:stCondLst>
                                  <p:childTnLst>
                                    <p:set>
                                      <p:cBhvr>
                                        <p:cTn id="30" dur="1" fill="hold">
                                          <p:stCondLst>
                                            <p:cond delay="0"/>
                                          </p:stCondLst>
                                        </p:cTn>
                                        <p:tgtEl>
                                          <p:spTgt spid="214041"/>
                                        </p:tgtEl>
                                        <p:attrNameLst>
                                          <p:attrName>style.visibility</p:attrName>
                                        </p:attrNameLst>
                                      </p:cBhvr>
                                      <p:to>
                                        <p:strVal val="visible"/>
                                      </p:to>
                                    </p:set>
                                    <p:anim calcmode="lin" valueType="num">
                                      <p:cBhvr additive="base">
                                        <p:cTn id="31" dur="1000" fill="hold"/>
                                        <p:tgtEl>
                                          <p:spTgt spid="214041"/>
                                        </p:tgtEl>
                                        <p:attrNameLst>
                                          <p:attrName>ppt_x</p:attrName>
                                        </p:attrNameLst>
                                      </p:cBhvr>
                                      <p:tavLst>
                                        <p:tav tm="0">
                                          <p:val>
                                            <p:strVal val="0-#ppt_w/2"/>
                                          </p:val>
                                        </p:tav>
                                        <p:tav tm="100000">
                                          <p:val>
                                            <p:strVal val="#ppt_x"/>
                                          </p:val>
                                        </p:tav>
                                      </p:tavLst>
                                    </p:anim>
                                    <p:anim calcmode="lin" valueType="num">
                                      <p:cBhvr additive="base">
                                        <p:cTn id="32" dur="1000" fill="hold"/>
                                        <p:tgtEl>
                                          <p:spTgt spid="21404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9" fill="hold" grpId="0" nodeType="clickEffect">
                                  <p:stCondLst>
                                    <p:cond delay="0"/>
                                  </p:stCondLst>
                                  <p:childTnLst>
                                    <p:set>
                                      <p:cBhvr>
                                        <p:cTn id="36" dur="1" fill="hold">
                                          <p:stCondLst>
                                            <p:cond delay="0"/>
                                          </p:stCondLst>
                                        </p:cTn>
                                        <p:tgtEl>
                                          <p:spTgt spid="214037"/>
                                        </p:tgtEl>
                                        <p:attrNameLst>
                                          <p:attrName>style.visibility</p:attrName>
                                        </p:attrNameLst>
                                      </p:cBhvr>
                                      <p:to>
                                        <p:strVal val="visible"/>
                                      </p:to>
                                    </p:set>
                                    <p:anim calcmode="lin" valueType="num">
                                      <p:cBhvr additive="base">
                                        <p:cTn id="37" dur="500" fill="hold"/>
                                        <p:tgtEl>
                                          <p:spTgt spid="214037"/>
                                        </p:tgtEl>
                                        <p:attrNameLst>
                                          <p:attrName>ppt_x</p:attrName>
                                        </p:attrNameLst>
                                      </p:cBhvr>
                                      <p:tavLst>
                                        <p:tav tm="0">
                                          <p:val>
                                            <p:strVal val="0-#ppt_w/2"/>
                                          </p:val>
                                        </p:tav>
                                        <p:tav tm="100000">
                                          <p:val>
                                            <p:strVal val="#ppt_x"/>
                                          </p:val>
                                        </p:tav>
                                      </p:tavLst>
                                    </p:anim>
                                    <p:anim calcmode="lin" valueType="num">
                                      <p:cBhvr additive="base">
                                        <p:cTn id="38" dur="500" fill="hold"/>
                                        <p:tgtEl>
                                          <p:spTgt spid="214037"/>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5" presetClass="entr" presetSubtype="0" fill="hold" grpId="0" nodeType="clickEffect">
                                  <p:stCondLst>
                                    <p:cond delay="0"/>
                                  </p:stCondLst>
                                  <p:iterate type="lt">
                                    <p:tmPct val="10000"/>
                                  </p:iterate>
                                  <p:childTnLst>
                                    <p:set>
                                      <p:cBhvr>
                                        <p:cTn id="42" dur="1" fill="hold">
                                          <p:stCondLst>
                                            <p:cond delay="0"/>
                                          </p:stCondLst>
                                        </p:cTn>
                                        <p:tgtEl>
                                          <p:spTgt spid="214046"/>
                                        </p:tgtEl>
                                        <p:attrNameLst>
                                          <p:attrName>style.visibility</p:attrName>
                                        </p:attrNameLst>
                                      </p:cBhvr>
                                      <p:to>
                                        <p:strVal val="visible"/>
                                      </p:to>
                                    </p:set>
                                    <p:animEffect transition="in" filter="fade">
                                      <p:cBhvr>
                                        <p:cTn id="43" dur="2000"/>
                                        <p:tgtEl>
                                          <p:spTgt spid="214046"/>
                                        </p:tgtEl>
                                      </p:cBhvr>
                                    </p:animEffect>
                                    <p:anim calcmode="lin" valueType="num">
                                      <p:cBhvr>
                                        <p:cTn id="44" dur="2000" fill="hold"/>
                                        <p:tgtEl>
                                          <p:spTgt spid="214046"/>
                                        </p:tgtEl>
                                        <p:attrNameLst>
                                          <p:attrName>ppt_w</p:attrName>
                                        </p:attrNameLst>
                                      </p:cBhvr>
                                      <p:tavLst>
                                        <p:tav tm="0" fmla="#ppt_w*sin(2.5*pi*$)">
                                          <p:val>
                                            <p:fltVal val="0"/>
                                          </p:val>
                                        </p:tav>
                                        <p:tav tm="100000">
                                          <p:val>
                                            <p:fltVal val="1"/>
                                          </p:val>
                                        </p:tav>
                                      </p:tavLst>
                                    </p:anim>
                                    <p:anim calcmode="lin" valueType="num">
                                      <p:cBhvr>
                                        <p:cTn id="45" dur="2000" fill="hold"/>
                                        <p:tgtEl>
                                          <p:spTgt spid="21404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036" grpId="0" animBg="1"/>
      <p:bldP spid="214037" grpId="0" animBg="1"/>
      <p:bldP spid="214038" grpId="0" animBg="1"/>
      <p:bldP spid="214039" grpId="0" animBg="1"/>
      <p:bldP spid="214040" grpId="0" animBg="1"/>
      <p:bldP spid="214041" grpId="0" animBg="1"/>
      <p:bldP spid="214046"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3"/>
          <p:cNvSpPr>
            <a:spLocks noGrp="1" noChangeArrowheads="1"/>
          </p:cNvSpPr>
          <p:nvPr>
            <p:ph type="title"/>
          </p:nvPr>
        </p:nvSpPr>
        <p:spPr/>
        <p:txBody>
          <a:bodyPr/>
          <a:lstStyle/>
          <a:p>
            <a:r>
              <a:rPr lang="en-US" altLang="en-US" smtClean="0"/>
              <a:t>Assessment of Understanding via the 6 facets</a:t>
            </a:r>
          </a:p>
        </p:txBody>
      </p:sp>
      <p:sp>
        <p:nvSpPr>
          <p:cNvPr id="1794052" name="Rectangle 4"/>
          <p:cNvSpPr>
            <a:spLocks noGrp="1" noChangeArrowheads="1"/>
          </p:cNvSpPr>
          <p:nvPr>
            <p:ph type="body" idx="1"/>
          </p:nvPr>
        </p:nvSpPr>
        <p:spPr>
          <a:xfrm>
            <a:off x="228600" y="1524000"/>
            <a:ext cx="8915400" cy="4495800"/>
          </a:xfrm>
        </p:spPr>
        <p:txBody>
          <a:bodyPr/>
          <a:lstStyle/>
          <a:p>
            <a:pPr marL="0" indent="0">
              <a:buFont typeface="Wingdings" pitchFamily="2" charset="2"/>
              <a:buNone/>
            </a:pPr>
            <a:r>
              <a:rPr lang="en-US" altLang="en-US" smtClean="0"/>
              <a:t> </a:t>
            </a:r>
            <a:r>
              <a:rPr lang="en-US" altLang="en-US" sz="2400" smtClean="0"/>
              <a:t>You </a:t>
            </a:r>
            <a:r>
              <a:rPr lang="en-US" altLang="en-US" sz="2400" u="sng" smtClean="0"/>
              <a:t>really</a:t>
            </a:r>
            <a:r>
              <a:rPr lang="en-US" altLang="en-US" sz="2400" smtClean="0"/>
              <a:t> understand when you can:</a:t>
            </a:r>
          </a:p>
          <a:p>
            <a:pPr lvl="1"/>
            <a:r>
              <a:rPr lang="en-US" altLang="en-US" sz="2400" smtClean="0"/>
              <a:t> Explain, connect, systematize, predict it</a:t>
            </a:r>
          </a:p>
          <a:p>
            <a:pPr lvl="1"/>
            <a:r>
              <a:rPr lang="en-US" altLang="en-US" sz="2400" smtClean="0"/>
              <a:t> Interpret, tell meaningful stories, offer translations</a:t>
            </a:r>
          </a:p>
          <a:p>
            <a:pPr lvl="1"/>
            <a:r>
              <a:rPr lang="en-US" altLang="en-US" sz="2400" smtClean="0"/>
              <a:t> Apply, use and adapt it to real contexts</a:t>
            </a:r>
          </a:p>
          <a:p>
            <a:pPr lvl="1"/>
            <a:r>
              <a:rPr lang="en-US" altLang="en-US" sz="2400" smtClean="0"/>
              <a:t> Have Perspective, see and hear points of view through   </a:t>
            </a:r>
          </a:p>
          <a:p>
            <a:pPr lvl="1">
              <a:buFont typeface="Wingdings" pitchFamily="2" charset="2"/>
              <a:buNone/>
            </a:pPr>
            <a:r>
              <a:rPr lang="en-US" altLang="en-US" sz="2400" smtClean="0"/>
              <a:t>     critical eyes and ears; see the big picture</a:t>
            </a:r>
          </a:p>
          <a:p>
            <a:pPr lvl="1"/>
            <a:r>
              <a:rPr lang="en-US" altLang="en-US" sz="2400" smtClean="0"/>
              <a:t> Can Empathize, find value in what others might find odd,    </a:t>
            </a:r>
          </a:p>
          <a:p>
            <a:pPr lvl="1">
              <a:buFont typeface="Wingdings" pitchFamily="2" charset="2"/>
              <a:buNone/>
            </a:pPr>
            <a:r>
              <a:rPr lang="en-US" altLang="en-US" sz="2400" smtClean="0"/>
              <a:t>     alien, or implausible (Based on MM)</a:t>
            </a:r>
          </a:p>
          <a:p>
            <a:pPr lvl="1"/>
            <a:r>
              <a:rPr lang="en-US" altLang="en-US" sz="2400" smtClean="0"/>
              <a:t>Have Self-Knowledge, show metacognitive awareness; </a:t>
            </a:r>
          </a:p>
          <a:p>
            <a:pPr lvl="1">
              <a:buFont typeface="Wingdings" pitchFamily="2" charset="2"/>
              <a:buNone/>
            </a:pPr>
            <a:r>
              <a:rPr lang="en-US" altLang="en-US" sz="2400" smtClean="0"/>
              <a:t>     are aware of what we do not understand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1000"/>
                                  </p:stCondLst>
                                  <p:childTnLst>
                                    <p:set>
                                      <p:cBhvr>
                                        <p:cTn id="6" dur="1" fill="hold">
                                          <p:stCondLst>
                                            <p:cond delay="0"/>
                                          </p:stCondLst>
                                        </p:cTn>
                                        <p:tgtEl>
                                          <p:spTgt spid="1794052">
                                            <p:txEl>
                                              <p:pRg st="0" end="0"/>
                                            </p:txEl>
                                          </p:spTgt>
                                        </p:tgtEl>
                                        <p:attrNameLst>
                                          <p:attrName>style.visibility</p:attrName>
                                        </p:attrNameLst>
                                      </p:cBhvr>
                                      <p:to>
                                        <p:strVal val="visible"/>
                                      </p:to>
                                    </p:set>
                                    <p:animEffect transition="in" filter="dissolve">
                                      <p:cBhvr>
                                        <p:cTn id="7" dur="500"/>
                                        <p:tgtEl>
                                          <p:spTgt spid="1794052">
                                            <p:txEl>
                                              <p:pRg st="0" end="0"/>
                                            </p:txEl>
                                          </p:spTgt>
                                        </p:tgtEl>
                                      </p:cBhvr>
                                    </p:animEffect>
                                  </p:childTnLst>
                                </p:cTn>
                              </p:par>
                            </p:childTnLst>
                          </p:cTn>
                        </p:par>
                        <p:par>
                          <p:cTn id="8" fill="hold">
                            <p:stCondLst>
                              <p:cond delay="1500"/>
                            </p:stCondLst>
                            <p:childTnLst>
                              <p:par>
                                <p:cTn id="9" presetID="9" presetClass="entr" presetSubtype="0" fill="hold" grpId="0" nodeType="afterEffect">
                                  <p:stCondLst>
                                    <p:cond delay="1000"/>
                                  </p:stCondLst>
                                  <p:childTnLst>
                                    <p:set>
                                      <p:cBhvr>
                                        <p:cTn id="10" dur="1" fill="hold">
                                          <p:stCondLst>
                                            <p:cond delay="0"/>
                                          </p:stCondLst>
                                        </p:cTn>
                                        <p:tgtEl>
                                          <p:spTgt spid="1794052">
                                            <p:txEl>
                                              <p:pRg st="1" end="1"/>
                                            </p:txEl>
                                          </p:spTgt>
                                        </p:tgtEl>
                                        <p:attrNameLst>
                                          <p:attrName>style.visibility</p:attrName>
                                        </p:attrNameLst>
                                      </p:cBhvr>
                                      <p:to>
                                        <p:strVal val="visible"/>
                                      </p:to>
                                    </p:set>
                                    <p:animEffect transition="in" filter="dissolve">
                                      <p:cBhvr>
                                        <p:cTn id="11" dur="500"/>
                                        <p:tgtEl>
                                          <p:spTgt spid="1794052">
                                            <p:txEl>
                                              <p:pRg st="1" end="1"/>
                                            </p:txEl>
                                          </p:spTgt>
                                        </p:tgtEl>
                                      </p:cBhvr>
                                    </p:animEffect>
                                  </p:childTnLst>
                                </p:cTn>
                              </p:par>
                            </p:childTnLst>
                          </p:cTn>
                        </p:par>
                        <p:par>
                          <p:cTn id="12" fill="hold">
                            <p:stCondLst>
                              <p:cond delay="3000"/>
                            </p:stCondLst>
                            <p:childTnLst>
                              <p:par>
                                <p:cTn id="13" presetID="9" presetClass="entr" presetSubtype="0" fill="hold" grpId="0" nodeType="afterEffect">
                                  <p:stCondLst>
                                    <p:cond delay="1000"/>
                                  </p:stCondLst>
                                  <p:childTnLst>
                                    <p:set>
                                      <p:cBhvr>
                                        <p:cTn id="14" dur="1" fill="hold">
                                          <p:stCondLst>
                                            <p:cond delay="0"/>
                                          </p:stCondLst>
                                        </p:cTn>
                                        <p:tgtEl>
                                          <p:spTgt spid="1794052">
                                            <p:txEl>
                                              <p:pRg st="2" end="2"/>
                                            </p:txEl>
                                          </p:spTgt>
                                        </p:tgtEl>
                                        <p:attrNameLst>
                                          <p:attrName>style.visibility</p:attrName>
                                        </p:attrNameLst>
                                      </p:cBhvr>
                                      <p:to>
                                        <p:strVal val="visible"/>
                                      </p:to>
                                    </p:set>
                                    <p:animEffect transition="in" filter="dissolve">
                                      <p:cBhvr>
                                        <p:cTn id="15" dur="500"/>
                                        <p:tgtEl>
                                          <p:spTgt spid="1794052">
                                            <p:txEl>
                                              <p:pRg st="2" end="2"/>
                                            </p:txEl>
                                          </p:spTgt>
                                        </p:tgtEl>
                                      </p:cBhvr>
                                    </p:animEffect>
                                  </p:childTnLst>
                                </p:cTn>
                              </p:par>
                            </p:childTnLst>
                          </p:cTn>
                        </p:par>
                        <p:par>
                          <p:cTn id="16" fill="hold">
                            <p:stCondLst>
                              <p:cond delay="4500"/>
                            </p:stCondLst>
                            <p:childTnLst>
                              <p:par>
                                <p:cTn id="17" presetID="9" presetClass="entr" presetSubtype="0" fill="hold" grpId="0" nodeType="afterEffect">
                                  <p:stCondLst>
                                    <p:cond delay="1000"/>
                                  </p:stCondLst>
                                  <p:childTnLst>
                                    <p:set>
                                      <p:cBhvr>
                                        <p:cTn id="18" dur="1" fill="hold">
                                          <p:stCondLst>
                                            <p:cond delay="0"/>
                                          </p:stCondLst>
                                        </p:cTn>
                                        <p:tgtEl>
                                          <p:spTgt spid="1794052">
                                            <p:txEl>
                                              <p:pRg st="3" end="3"/>
                                            </p:txEl>
                                          </p:spTgt>
                                        </p:tgtEl>
                                        <p:attrNameLst>
                                          <p:attrName>style.visibility</p:attrName>
                                        </p:attrNameLst>
                                      </p:cBhvr>
                                      <p:to>
                                        <p:strVal val="visible"/>
                                      </p:to>
                                    </p:set>
                                    <p:animEffect transition="in" filter="dissolve">
                                      <p:cBhvr>
                                        <p:cTn id="19" dur="500"/>
                                        <p:tgtEl>
                                          <p:spTgt spid="1794052">
                                            <p:txEl>
                                              <p:pRg st="3" end="3"/>
                                            </p:txEl>
                                          </p:spTgt>
                                        </p:tgtEl>
                                      </p:cBhvr>
                                    </p:animEffect>
                                  </p:childTnLst>
                                </p:cTn>
                              </p:par>
                            </p:childTnLst>
                          </p:cTn>
                        </p:par>
                        <p:par>
                          <p:cTn id="20" fill="hold">
                            <p:stCondLst>
                              <p:cond delay="6000"/>
                            </p:stCondLst>
                            <p:childTnLst>
                              <p:par>
                                <p:cTn id="21" presetID="9" presetClass="entr" presetSubtype="0" fill="hold" grpId="0" nodeType="afterEffect">
                                  <p:stCondLst>
                                    <p:cond delay="1000"/>
                                  </p:stCondLst>
                                  <p:childTnLst>
                                    <p:set>
                                      <p:cBhvr>
                                        <p:cTn id="22" dur="1" fill="hold">
                                          <p:stCondLst>
                                            <p:cond delay="0"/>
                                          </p:stCondLst>
                                        </p:cTn>
                                        <p:tgtEl>
                                          <p:spTgt spid="1794052">
                                            <p:txEl>
                                              <p:pRg st="4" end="4"/>
                                            </p:txEl>
                                          </p:spTgt>
                                        </p:tgtEl>
                                        <p:attrNameLst>
                                          <p:attrName>style.visibility</p:attrName>
                                        </p:attrNameLst>
                                      </p:cBhvr>
                                      <p:to>
                                        <p:strVal val="visible"/>
                                      </p:to>
                                    </p:set>
                                    <p:animEffect transition="in" filter="dissolve">
                                      <p:cBhvr>
                                        <p:cTn id="23" dur="500"/>
                                        <p:tgtEl>
                                          <p:spTgt spid="1794052">
                                            <p:txEl>
                                              <p:pRg st="4" end="4"/>
                                            </p:txEl>
                                          </p:spTgt>
                                        </p:tgtEl>
                                      </p:cBhvr>
                                    </p:animEffect>
                                  </p:childTnLst>
                                </p:cTn>
                              </p:par>
                            </p:childTnLst>
                          </p:cTn>
                        </p:par>
                        <p:par>
                          <p:cTn id="24" fill="hold">
                            <p:stCondLst>
                              <p:cond delay="7500"/>
                            </p:stCondLst>
                            <p:childTnLst>
                              <p:par>
                                <p:cTn id="25" presetID="9" presetClass="entr" presetSubtype="0" fill="hold" grpId="0" nodeType="afterEffect">
                                  <p:stCondLst>
                                    <p:cond delay="1000"/>
                                  </p:stCondLst>
                                  <p:childTnLst>
                                    <p:set>
                                      <p:cBhvr>
                                        <p:cTn id="26" dur="1" fill="hold">
                                          <p:stCondLst>
                                            <p:cond delay="0"/>
                                          </p:stCondLst>
                                        </p:cTn>
                                        <p:tgtEl>
                                          <p:spTgt spid="1794052">
                                            <p:txEl>
                                              <p:pRg st="5" end="5"/>
                                            </p:txEl>
                                          </p:spTgt>
                                        </p:tgtEl>
                                        <p:attrNameLst>
                                          <p:attrName>style.visibility</p:attrName>
                                        </p:attrNameLst>
                                      </p:cBhvr>
                                      <p:to>
                                        <p:strVal val="visible"/>
                                      </p:to>
                                    </p:set>
                                    <p:animEffect transition="in" filter="dissolve">
                                      <p:cBhvr>
                                        <p:cTn id="27" dur="500"/>
                                        <p:tgtEl>
                                          <p:spTgt spid="1794052">
                                            <p:txEl>
                                              <p:pRg st="5" end="5"/>
                                            </p:txEl>
                                          </p:spTgt>
                                        </p:tgtEl>
                                      </p:cBhvr>
                                    </p:animEffect>
                                  </p:childTnLst>
                                </p:cTn>
                              </p:par>
                            </p:childTnLst>
                          </p:cTn>
                        </p:par>
                        <p:par>
                          <p:cTn id="28" fill="hold">
                            <p:stCondLst>
                              <p:cond delay="9000"/>
                            </p:stCondLst>
                            <p:childTnLst>
                              <p:par>
                                <p:cTn id="29" presetID="9" presetClass="entr" presetSubtype="0" fill="hold" grpId="0" nodeType="afterEffect">
                                  <p:stCondLst>
                                    <p:cond delay="1000"/>
                                  </p:stCondLst>
                                  <p:childTnLst>
                                    <p:set>
                                      <p:cBhvr>
                                        <p:cTn id="30" dur="1" fill="hold">
                                          <p:stCondLst>
                                            <p:cond delay="0"/>
                                          </p:stCondLst>
                                        </p:cTn>
                                        <p:tgtEl>
                                          <p:spTgt spid="1794052">
                                            <p:txEl>
                                              <p:pRg st="6" end="6"/>
                                            </p:txEl>
                                          </p:spTgt>
                                        </p:tgtEl>
                                        <p:attrNameLst>
                                          <p:attrName>style.visibility</p:attrName>
                                        </p:attrNameLst>
                                      </p:cBhvr>
                                      <p:to>
                                        <p:strVal val="visible"/>
                                      </p:to>
                                    </p:set>
                                    <p:animEffect transition="in" filter="dissolve">
                                      <p:cBhvr>
                                        <p:cTn id="31" dur="500"/>
                                        <p:tgtEl>
                                          <p:spTgt spid="1794052">
                                            <p:txEl>
                                              <p:pRg st="6" end="6"/>
                                            </p:txEl>
                                          </p:spTgt>
                                        </p:tgtEl>
                                      </p:cBhvr>
                                    </p:animEffect>
                                  </p:childTnLst>
                                </p:cTn>
                              </p:par>
                            </p:childTnLst>
                          </p:cTn>
                        </p:par>
                        <p:par>
                          <p:cTn id="32" fill="hold">
                            <p:stCondLst>
                              <p:cond delay="10500"/>
                            </p:stCondLst>
                            <p:childTnLst>
                              <p:par>
                                <p:cTn id="33" presetID="9" presetClass="entr" presetSubtype="0" fill="hold" grpId="0" nodeType="afterEffect">
                                  <p:stCondLst>
                                    <p:cond delay="1000"/>
                                  </p:stCondLst>
                                  <p:childTnLst>
                                    <p:set>
                                      <p:cBhvr>
                                        <p:cTn id="34" dur="1" fill="hold">
                                          <p:stCondLst>
                                            <p:cond delay="0"/>
                                          </p:stCondLst>
                                        </p:cTn>
                                        <p:tgtEl>
                                          <p:spTgt spid="1794052">
                                            <p:txEl>
                                              <p:pRg st="7" end="7"/>
                                            </p:txEl>
                                          </p:spTgt>
                                        </p:tgtEl>
                                        <p:attrNameLst>
                                          <p:attrName>style.visibility</p:attrName>
                                        </p:attrNameLst>
                                      </p:cBhvr>
                                      <p:to>
                                        <p:strVal val="visible"/>
                                      </p:to>
                                    </p:set>
                                    <p:animEffect transition="in" filter="dissolve">
                                      <p:cBhvr>
                                        <p:cTn id="35" dur="500"/>
                                        <p:tgtEl>
                                          <p:spTgt spid="1794052">
                                            <p:txEl>
                                              <p:pRg st="7" end="7"/>
                                            </p:txEl>
                                          </p:spTgt>
                                        </p:tgtEl>
                                      </p:cBhvr>
                                    </p:animEffect>
                                  </p:childTnLst>
                                </p:cTn>
                              </p:par>
                            </p:childTnLst>
                          </p:cTn>
                        </p:par>
                        <p:par>
                          <p:cTn id="36" fill="hold">
                            <p:stCondLst>
                              <p:cond delay="12000"/>
                            </p:stCondLst>
                            <p:childTnLst>
                              <p:par>
                                <p:cTn id="37" presetID="9" presetClass="entr" presetSubtype="0" fill="hold" grpId="0" nodeType="afterEffect">
                                  <p:stCondLst>
                                    <p:cond delay="1000"/>
                                  </p:stCondLst>
                                  <p:childTnLst>
                                    <p:set>
                                      <p:cBhvr>
                                        <p:cTn id="38" dur="1" fill="hold">
                                          <p:stCondLst>
                                            <p:cond delay="0"/>
                                          </p:stCondLst>
                                        </p:cTn>
                                        <p:tgtEl>
                                          <p:spTgt spid="1794052">
                                            <p:txEl>
                                              <p:pRg st="8" end="8"/>
                                            </p:txEl>
                                          </p:spTgt>
                                        </p:tgtEl>
                                        <p:attrNameLst>
                                          <p:attrName>style.visibility</p:attrName>
                                        </p:attrNameLst>
                                      </p:cBhvr>
                                      <p:to>
                                        <p:strVal val="visible"/>
                                      </p:to>
                                    </p:set>
                                    <p:animEffect transition="in" filter="dissolve">
                                      <p:cBhvr>
                                        <p:cTn id="39" dur="500"/>
                                        <p:tgtEl>
                                          <p:spTgt spid="1794052">
                                            <p:txEl>
                                              <p:pRg st="8" end="8"/>
                                            </p:txEl>
                                          </p:spTgt>
                                        </p:tgtEl>
                                      </p:cBhvr>
                                    </p:animEffect>
                                  </p:childTnLst>
                                </p:cTn>
                              </p:par>
                            </p:childTnLst>
                          </p:cTn>
                        </p:par>
                        <p:par>
                          <p:cTn id="40" fill="hold">
                            <p:stCondLst>
                              <p:cond delay="13500"/>
                            </p:stCondLst>
                            <p:childTnLst>
                              <p:par>
                                <p:cTn id="41" presetID="9" presetClass="entr" presetSubtype="0" fill="hold" grpId="0" nodeType="afterEffect">
                                  <p:stCondLst>
                                    <p:cond delay="1000"/>
                                  </p:stCondLst>
                                  <p:childTnLst>
                                    <p:set>
                                      <p:cBhvr>
                                        <p:cTn id="42" dur="1" fill="hold">
                                          <p:stCondLst>
                                            <p:cond delay="0"/>
                                          </p:stCondLst>
                                        </p:cTn>
                                        <p:tgtEl>
                                          <p:spTgt spid="1794052">
                                            <p:txEl>
                                              <p:pRg st="9" end="9"/>
                                            </p:txEl>
                                          </p:spTgt>
                                        </p:tgtEl>
                                        <p:attrNameLst>
                                          <p:attrName>style.visibility</p:attrName>
                                        </p:attrNameLst>
                                      </p:cBhvr>
                                      <p:to>
                                        <p:strVal val="visible"/>
                                      </p:to>
                                    </p:set>
                                    <p:animEffect transition="in" filter="dissolve">
                                      <p:cBhvr>
                                        <p:cTn id="43" dur="500"/>
                                        <p:tgtEl>
                                          <p:spTgt spid="179405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4052" grpId="0" build="p" bldLvl="2" autoUpdateAnimBg="0" advAuto="100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smtClean="0"/>
              <a:t/>
            </a:r>
            <a:br>
              <a:rPr lang="en-US" smtClean="0"/>
            </a:br>
            <a:r>
              <a:rPr lang="en-US" smtClean="0"/>
              <a:t>  Facet 1~ Explanation</a:t>
            </a:r>
            <a:br>
              <a:rPr lang="en-US" smtClean="0"/>
            </a:br>
            <a:endParaRPr lang="en-US" smtClean="0"/>
          </a:p>
        </p:txBody>
      </p:sp>
      <p:sp>
        <p:nvSpPr>
          <p:cNvPr id="3" name="Content Placeholder 2"/>
          <p:cNvSpPr>
            <a:spLocks noGrp="1"/>
          </p:cNvSpPr>
          <p:nvPr>
            <p:ph idx="1"/>
          </p:nvPr>
        </p:nvSpPr>
        <p:spPr>
          <a:xfrm>
            <a:off x="304800" y="1600200"/>
            <a:ext cx="8458200" cy="4648200"/>
          </a:xfrm>
        </p:spPr>
        <p:txBody>
          <a:bodyPr/>
          <a:lstStyle/>
          <a:p>
            <a:pPr>
              <a:lnSpc>
                <a:spcPct val="90000"/>
              </a:lnSpc>
              <a:buFont typeface="Wingdings" pitchFamily="2" charset="2"/>
              <a:buNone/>
              <a:defRPr/>
            </a:pPr>
            <a:r>
              <a:rPr lang="en-US" sz="2400" b="1" dirty="0" smtClean="0">
                <a:solidFill>
                  <a:schemeClr val="accent2">
                    <a:lumMod val="75000"/>
                  </a:schemeClr>
                </a:solidFill>
                <a:cs typeface="Arial" pitchFamily="34" charset="0"/>
              </a:rPr>
              <a:t>Definition</a:t>
            </a:r>
          </a:p>
          <a:p>
            <a:pPr>
              <a:lnSpc>
                <a:spcPct val="90000"/>
              </a:lnSpc>
              <a:buFont typeface="Wingdings" pitchFamily="2" charset="2"/>
              <a:buChar char="Ø"/>
              <a:defRPr/>
            </a:pPr>
            <a:r>
              <a:rPr lang="en-US" sz="2400" dirty="0" smtClean="0">
                <a:cs typeface="Arial" pitchFamily="34" charset="0"/>
              </a:rPr>
              <a:t>“Sophisticated and apt explanations and theories, which provide knowledgeable and justified accounts of events, actions, and ideas.” </a:t>
            </a:r>
          </a:p>
          <a:p>
            <a:pPr>
              <a:lnSpc>
                <a:spcPct val="90000"/>
              </a:lnSpc>
              <a:buFont typeface="Wingdings" pitchFamily="2" charset="2"/>
              <a:buNone/>
              <a:defRPr/>
            </a:pPr>
            <a:endParaRPr lang="en-US" sz="2400" dirty="0" smtClean="0">
              <a:cs typeface="Arial" pitchFamily="34" charset="0"/>
            </a:endParaRPr>
          </a:p>
          <a:p>
            <a:pPr>
              <a:lnSpc>
                <a:spcPct val="90000"/>
              </a:lnSpc>
              <a:buFont typeface="Wingdings" pitchFamily="2" charset="2"/>
              <a:buNone/>
              <a:defRPr/>
            </a:pPr>
            <a:r>
              <a:rPr lang="en-US" sz="2400" b="1" dirty="0" smtClean="0">
                <a:solidFill>
                  <a:schemeClr val="accent2">
                    <a:lumMod val="75000"/>
                  </a:schemeClr>
                </a:solidFill>
                <a:cs typeface="Arial" pitchFamily="34" charset="0"/>
              </a:rPr>
              <a:t>What does this mean?</a:t>
            </a:r>
          </a:p>
          <a:p>
            <a:pPr>
              <a:lnSpc>
                <a:spcPct val="90000"/>
              </a:lnSpc>
              <a:buFont typeface="Wingdings" pitchFamily="2" charset="2"/>
              <a:buChar char="Ø"/>
              <a:defRPr/>
            </a:pPr>
            <a:r>
              <a:rPr lang="en-US" sz="2400" dirty="0" smtClean="0">
                <a:cs typeface="Arial" pitchFamily="34" charset="0"/>
              </a:rPr>
              <a:t>A student who understands can explain.  To explain is to provide thorough, supported, and justifiable evidence and argument.  Students who are able to explain can make predictions, ask key questions, provide insights and identify the “big idea”.</a:t>
            </a:r>
          </a:p>
          <a:p>
            <a:pPr>
              <a:lnSpc>
                <a:spcPct val="90000"/>
              </a:lnSpc>
              <a:buFont typeface="Wingdings" pitchFamily="2" charset="2"/>
              <a:buNone/>
              <a:defRPr/>
            </a:pPr>
            <a:endParaRPr lang="en-US" sz="2400" dirty="0" smtClean="0">
              <a:cs typeface="Arial" pitchFamily="34" charset="0"/>
            </a:endParaRPr>
          </a:p>
          <a:p>
            <a:pPr>
              <a:defRPr/>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smtClean="0"/>
              <a:t/>
            </a:r>
            <a:br>
              <a:rPr lang="en-US" smtClean="0"/>
            </a:br>
            <a:r>
              <a:rPr lang="en-US" smtClean="0"/>
              <a:t>  Facet 1~ Explanation</a:t>
            </a:r>
            <a:br>
              <a:rPr lang="en-US" smtClean="0"/>
            </a:br>
            <a:endParaRPr lang="en-US" smtClean="0"/>
          </a:p>
        </p:txBody>
      </p:sp>
      <p:sp>
        <p:nvSpPr>
          <p:cNvPr id="8195" name="Content Placeholder 2"/>
          <p:cNvSpPr>
            <a:spLocks noGrp="1"/>
          </p:cNvSpPr>
          <p:nvPr>
            <p:ph idx="1"/>
          </p:nvPr>
        </p:nvSpPr>
        <p:spPr>
          <a:xfrm>
            <a:off x="304800" y="1219200"/>
            <a:ext cx="8458200" cy="5029200"/>
          </a:xfrm>
        </p:spPr>
        <p:txBody>
          <a:bodyPr/>
          <a:lstStyle/>
          <a:p>
            <a:pPr>
              <a:lnSpc>
                <a:spcPct val="90000"/>
              </a:lnSpc>
              <a:buFont typeface="Wingdings" pitchFamily="2" charset="2"/>
              <a:buNone/>
            </a:pPr>
            <a:endParaRPr lang="en-US" sz="2400" smtClean="0">
              <a:cs typeface="Arial" charset="0"/>
            </a:endParaRPr>
          </a:p>
          <a:p>
            <a:pPr>
              <a:buFont typeface="Wingdings" pitchFamily="2" charset="2"/>
              <a:buNone/>
            </a:pPr>
            <a:r>
              <a:rPr lang="en-US" smtClean="0"/>
              <a:t>As Dewey (1933) explained, to understand something in this sense “is to see it in its relations to other things: to note how it operates or functions, what consequences follow from it, what causes it”(p.137).  We go beyond the information given to make inferences, connections, and associations – a theory that works.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
            </a:r>
            <a:br>
              <a:rPr lang="en-US" smtClean="0"/>
            </a:br>
            <a:r>
              <a:rPr lang="en-US" smtClean="0"/>
              <a:t>  Facet 2 ~ Interpretation</a:t>
            </a:r>
            <a:br>
              <a:rPr lang="en-US" smtClean="0"/>
            </a:br>
            <a:endParaRPr lang="en-US" smtClean="0"/>
          </a:p>
        </p:txBody>
      </p:sp>
      <p:sp>
        <p:nvSpPr>
          <p:cNvPr id="3" name="Content Placeholder 2"/>
          <p:cNvSpPr>
            <a:spLocks noGrp="1"/>
          </p:cNvSpPr>
          <p:nvPr>
            <p:ph idx="1"/>
          </p:nvPr>
        </p:nvSpPr>
        <p:spPr/>
        <p:txBody>
          <a:bodyPr/>
          <a:lstStyle/>
          <a:p>
            <a:pPr>
              <a:lnSpc>
                <a:spcPct val="90000"/>
              </a:lnSpc>
              <a:buFont typeface="Wingdings" pitchFamily="2" charset="2"/>
              <a:buNone/>
              <a:defRPr/>
            </a:pPr>
            <a:r>
              <a:rPr lang="en-US" sz="2400" b="1" dirty="0" smtClean="0">
                <a:solidFill>
                  <a:schemeClr val="accent2">
                    <a:lumMod val="75000"/>
                  </a:schemeClr>
                </a:solidFill>
                <a:cs typeface="Arial" pitchFamily="34" charset="0"/>
              </a:rPr>
              <a:t>Definition</a:t>
            </a:r>
          </a:p>
          <a:p>
            <a:pPr>
              <a:lnSpc>
                <a:spcPct val="90000"/>
              </a:lnSpc>
              <a:buFont typeface="Wingdings" pitchFamily="2" charset="2"/>
              <a:buChar char="Ø"/>
              <a:defRPr/>
            </a:pPr>
            <a:r>
              <a:rPr lang="en-US" sz="2400" dirty="0" smtClean="0">
                <a:cs typeface="Arial" pitchFamily="34" charset="0"/>
              </a:rPr>
              <a:t>“Interpretations, narratives, and translations that provide meaning.” </a:t>
            </a:r>
          </a:p>
          <a:p>
            <a:pPr>
              <a:lnSpc>
                <a:spcPct val="90000"/>
              </a:lnSpc>
              <a:buFont typeface="Wingdings" pitchFamily="2" charset="2"/>
              <a:buNone/>
              <a:defRPr/>
            </a:pPr>
            <a:endParaRPr lang="en-US" sz="2400" dirty="0" smtClean="0">
              <a:cs typeface="Arial" pitchFamily="34" charset="0"/>
            </a:endParaRPr>
          </a:p>
          <a:p>
            <a:pPr>
              <a:lnSpc>
                <a:spcPct val="90000"/>
              </a:lnSpc>
              <a:buFont typeface="Wingdings" pitchFamily="2" charset="2"/>
              <a:buNone/>
              <a:defRPr/>
            </a:pPr>
            <a:r>
              <a:rPr lang="en-US" sz="2400" b="1" dirty="0" smtClean="0">
                <a:solidFill>
                  <a:schemeClr val="accent2">
                    <a:lumMod val="75000"/>
                  </a:schemeClr>
                </a:solidFill>
                <a:cs typeface="Arial" pitchFamily="34" charset="0"/>
              </a:rPr>
              <a:t>What does this mean?</a:t>
            </a:r>
          </a:p>
          <a:p>
            <a:pPr>
              <a:lnSpc>
                <a:spcPct val="90000"/>
              </a:lnSpc>
              <a:buFont typeface="Wingdings" pitchFamily="2" charset="2"/>
              <a:buChar char="Ø"/>
              <a:defRPr/>
            </a:pPr>
            <a:r>
              <a:rPr lang="en-US" sz="2400" dirty="0" smtClean="0">
                <a:cs typeface="Arial" pitchFamily="34" charset="0"/>
              </a:rPr>
              <a:t>A student who understands can interpret.  To interpret is to tell meaningful stories that offer various translations; providing background knowledge to ideas and events; make it personal or accessible through images, anecdotes, analogies, and models.</a:t>
            </a:r>
          </a:p>
          <a:p>
            <a:pPr>
              <a:defRPr/>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mtClean="0"/>
              <a:t/>
            </a:r>
            <a:br>
              <a:rPr lang="en-US" smtClean="0"/>
            </a:br>
            <a:r>
              <a:rPr lang="en-US" smtClean="0"/>
              <a:t>  Facet 2 ~ Interpretation</a:t>
            </a:r>
            <a:br>
              <a:rPr lang="en-US" smtClean="0"/>
            </a:br>
            <a:endParaRPr lang="en-US" smtClean="0"/>
          </a:p>
        </p:txBody>
      </p:sp>
      <p:sp>
        <p:nvSpPr>
          <p:cNvPr id="10243" name="Content Placeholder 2"/>
          <p:cNvSpPr>
            <a:spLocks noGrp="1"/>
          </p:cNvSpPr>
          <p:nvPr>
            <p:ph idx="1"/>
          </p:nvPr>
        </p:nvSpPr>
        <p:spPr/>
        <p:txBody>
          <a:bodyPr/>
          <a:lstStyle/>
          <a:p>
            <a:pPr>
              <a:buFont typeface="Wingdings" pitchFamily="2" charset="2"/>
              <a:buNone/>
            </a:pPr>
            <a:r>
              <a:rPr lang="en-US" smtClean="0"/>
              <a:t>We value good storytellers with reason. A good story both enlightens and engages; it helps us remember and connect.  A clear and compelling narrative can help us find meaning in what may have previously seemed abstract or irrelevant.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mtClean="0"/>
              <a:t/>
            </a:r>
            <a:br>
              <a:rPr lang="en-US" smtClean="0"/>
            </a:br>
            <a:r>
              <a:rPr lang="en-US" smtClean="0"/>
              <a:t>  Facet 2 ~ Interpretation</a:t>
            </a:r>
            <a:br>
              <a:rPr lang="en-US" smtClean="0"/>
            </a:br>
            <a:endParaRPr lang="en-US" smtClean="0"/>
          </a:p>
        </p:txBody>
      </p:sp>
      <p:sp>
        <p:nvSpPr>
          <p:cNvPr id="11267" name="Content Placeholder 2"/>
          <p:cNvSpPr>
            <a:spLocks noGrp="1"/>
          </p:cNvSpPr>
          <p:nvPr>
            <p:ph idx="1"/>
          </p:nvPr>
        </p:nvSpPr>
        <p:spPr>
          <a:xfrm>
            <a:off x="609600" y="1371600"/>
            <a:ext cx="7924800" cy="4876800"/>
          </a:xfrm>
        </p:spPr>
        <p:txBody>
          <a:bodyPr/>
          <a:lstStyle/>
          <a:p>
            <a:r>
              <a:rPr lang="en-US" sz="2400" smtClean="0"/>
              <a:t>When interpreting, students move between the text and their own experience to find legitimate but varying interpretations. In the interpretation, it is likely that different understandings of the same “text” (book, event, experience) will be proposed.  </a:t>
            </a:r>
          </a:p>
          <a:p>
            <a:r>
              <a:rPr lang="en-US" sz="2400" smtClean="0"/>
              <a:t>All interpretations are bound by personal, social, cultural, and historical contexts in which they arise.  A.K.A ~ Mental Models.</a:t>
            </a:r>
          </a:p>
          <a:p>
            <a:r>
              <a:rPr lang="en-US" sz="2400" smtClean="0"/>
              <a:t>Warning! Not everything is accepted ~ there must be data or a connection to the text that supports the interpretation.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adial">
  <a:themeElements>
    <a:clrScheme name="Radial 1">
      <a:dk1>
        <a:srgbClr val="000000"/>
      </a:dk1>
      <a:lt1>
        <a:srgbClr val="FFFFFF"/>
      </a:lt1>
      <a:dk2>
        <a:srgbClr val="FFFFFF"/>
      </a:dk2>
      <a:lt2>
        <a:srgbClr val="669999"/>
      </a:lt2>
      <a:accent1>
        <a:srgbClr val="99CCFF"/>
      </a:accent1>
      <a:accent2>
        <a:srgbClr val="9999FF"/>
      </a:accent2>
      <a:accent3>
        <a:srgbClr val="FFFFFF"/>
      </a:accent3>
      <a:accent4>
        <a:srgbClr val="000000"/>
      </a:accent4>
      <a:accent5>
        <a:srgbClr val="CAE2FF"/>
      </a:accent5>
      <a:accent6>
        <a:srgbClr val="8A8AE7"/>
      </a:accent6>
      <a:hlink>
        <a:srgbClr val="996666"/>
      </a:hlink>
      <a:folHlink>
        <a:srgbClr val="6666CC"/>
      </a:folHlink>
    </a:clrScheme>
    <a:fontScheme name="Rad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Radial 1">
        <a:dk1>
          <a:srgbClr val="000000"/>
        </a:dk1>
        <a:lt1>
          <a:srgbClr val="FFFFFF"/>
        </a:lt1>
        <a:dk2>
          <a:srgbClr val="FFFFFF"/>
        </a:dk2>
        <a:lt2>
          <a:srgbClr val="669999"/>
        </a:lt2>
        <a:accent1>
          <a:srgbClr val="99CCFF"/>
        </a:accent1>
        <a:accent2>
          <a:srgbClr val="9999FF"/>
        </a:accent2>
        <a:accent3>
          <a:srgbClr val="FFFFFF"/>
        </a:accent3>
        <a:accent4>
          <a:srgbClr val="000000"/>
        </a:accent4>
        <a:accent5>
          <a:srgbClr val="CAE2FF"/>
        </a:accent5>
        <a:accent6>
          <a:srgbClr val="8A8AE7"/>
        </a:accent6>
        <a:hlink>
          <a:srgbClr val="996666"/>
        </a:hlink>
        <a:folHlink>
          <a:srgbClr val="6666CC"/>
        </a:folHlink>
      </a:clrScheme>
      <a:clrMap bg1="lt1" tx1="dk1" bg2="lt2" tx2="dk2" accent1="accent1" accent2="accent2" accent3="accent3" accent4="accent4" accent5="accent5" accent6="accent6" hlink="hlink" folHlink="folHlink"/>
    </a:extraClrScheme>
    <a:extraClrScheme>
      <a:clrScheme name="Radial 2">
        <a:dk1>
          <a:srgbClr val="000000"/>
        </a:dk1>
        <a:lt1>
          <a:srgbClr val="FFFFFF"/>
        </a:lt1>
        <a:dk2>
          <a:srgbClr val="FFFFFF"/>
        </a:dk2>
        <a:lt2>
          <a:srgbClr val="817F3F"/>
        </a:lt2>
        <a:accent1>
          <a:srgbClr val="FFCC00"/>
        </a:accent1>
        <a:accent2>
          <a:srgbClr val="CC9900"/>
        </a:accent2>
        <a:accent3>
          <a:srgbClr val="FFFFFF"/>
        </a:accent3>
        <a:accent4>
          <a:srgbClr val="000000"/>
        </a:accent4>
        <a:accent5>
          <a:srgbClr val="FFE2AA"/>
        </a:accent5>
        <a:accent6>
          <a:srgbClr val="B98A00"/>
        </a:accent6>
        <a:hlink>
          <a:srgbClr val="996666"/>
        </a:hlink>
        <a:folHlink>
          <a:srgbClr val="C94503"/>
        </a:folHlink>
      </a:clrScheme>
      <a:clrMap bg1="lt1" tx1="dk1" bg2="lt2" tx2="dk2" accent1="accent1" accent2="accent2" accent3="accent3" accent4="accent4" accent5="accent5" accent6="accent6" hlink="hlink" folHlink="folHlink"/>
    </a:extraClrScheme>
    <a:extraClrScheme>
      <a:clrScheme name="Radial 3">
        <a:dk1>
          <a:srgbClr val="CC6600"/>
        </a:dk1>
        <a:lt1>
          <a:srgbClr val="FFFFFF"/>
        </a:lt1>
        <a:dk2>
          <a:srgbClr val="800000"/>
        </a:dk2>
        <a:lt2>
          <a:srgbClr val="FFFFFF"/>
        </a:lt2>
        <a:accent1>
          <a:srgbClr val="FF6600"/>
        </a:accent1>
        <a:accent2>
          <a:srgbClr val="33CCCC"/>
        </a:accent2>
        <a:accent3>
          <a:srgbClr val="C0AAAA"/>
        </a:accent3>
        <a:accent4>
          <a:srgbClr val="DADADA"/>
        </a:accent4>
        <a:accent5>
          <a:srgbClr val="FFB8AA"/>
        </a:accent5>
        <a:accent6>
          <a:srgbClr val="2DB9B9"/>
        </a:accent6>
        <a:hlink>
          <a:srgbClr val="99FF33"/>
        </a:hlink>
        <a:folHlink>
          <a:srgbClr val="CC3300"/>
        </a:folHlink>
      </a:clrScheme>
      <a:clrMap bg1="dk2" tx1="lt1" bg2="dk1" tx2="lt2" accent1="accent1" accent2="accent2" accent3="accent3" accent4="accent4" accent5="accent5" accent6="accent6" hlink="hlink" folHlink="folHlink"/>
    </a:extraClrScheme>
    <a:extraClrScheme>
      <a:clrScheme name="Radial 4">
        <a:dk1>
          <a:srgbClr val="993300"/>
        </a:dk1>
        <a:lt1>
          <a:srgbClr val="FFFFFF"/>
        </a:lt1>
        <a:dk2>
          <a:srgbClr val="431A01"/>
        </a:dk2>
        <a:lt2>
          <a:srgbClr val="FFFFFF"/>
        </a:lt2>
        <a:accent1>
          <a:srgbClr val="FFCC00"/>
        </a:accent1>
        <a:accent2>
          <a:srgbClr val="FF9966"/>
        </a:accent2>
        <a:accent3>
          <a:srgbClr val="B0ABAA"/>
        </a:accent3>
        <a:accent4>
          <a:srgbClr val="DADADA"/>
        </a:accent4>
        <a:accent5>
          <a:srgbClr val="FFE2AA"/>
        </a:accent5>
        <a:accent6>
          <a:srgbClr val="E78A5C"/>
        </a:accent6>
        <a:hlink>
          <a:srgbClr val="FF6600"/>
        </a:hlink>
        <a:folHlink>
          <a:srgbClr val="CC3300"/>
        </a:folHlink>
      </a:clrScheme>
      <a:clrMap bg1="dk2" tx1="lt1" bg2="dk1" tx2="lt2" accent1="accent1" accent2="accent2" accent3="accent3" accent4="accent4" accent5="accent5" accent6="accent6" hlink="hlink" folHlink="folHlink"/>
    </a:extraClrScheme>
    <a:extraClrScheme>
      <a:clrScheme name="Radial 5">
        <a:dk1>
          <a:srgbClr val="75878B"/>
        </a:dk1>
        <a:lt1>
          <a:srgbClr val="FFFFFF"/>
        </a:lt1>
        <a:dk2>
          <a:srgbClr val="260000"/>
        </a:dk2>
        <a:lt2>
          <a:srgbClr val="FFFFFF"/>
        </a:lt2>
        <a:accent1>
          <a:srgbClr val="0099CC"/>
        </a:accent1>
        <a:accent2>
          <a:srgbClr val="FF3300"/>
        </a:accent2>
        <a:accent3>
          <a:srgbClr val="ACAAAA"/>
        </a:accent3>
        <a:accent4>
          <a:srgbClr val="DADADA"/>
        </a:accent4>
        <a:accent5>
          <a:srgbClr val="AACAE2"/>
        </a:accent5>
        <a:accent6>
          <a:srgbClr val="E72D00"/>
        </a:accent6>
        <a:hlink>
          <a:srgbClr val="FFCC00"/>
        </a:hlink>
        <a:folHlink>
          <a:srgbClr val="CC0000"/>
        </a:folHlink>
      </a:clrScheme>
      <a:clrMap bg1="dk2" tx1="lt1" bg2="dk1" tx2="lt2" accent1="accent1" accent2="accent2" accent3="accent3" accent4="accent4" accent5="accent5" accent6="accent6" hlink="hlink" folHlink="folHlink"/>
    </a:extraClrScheme>
    <a:extraClrScheme>
      <a:clrScheme name="Radial 6">
        <a:dk1>
          <a:srgbClr val="666699"/>
        </a:dk1>
        <a:lt1>
          <a:srgbClr val="FFFFFF"/>
        </a:lt1>
        <a:dk2>
          <a:srgbClr val="000000"/>
        </a:dk2>
        <a:lt2>
          <a:srgbClr val="FFFFFF"/>
        </a:lt2>
        <a:accent1>
          <a:srgbClr val="9966FF"/>
        </a:accent1>
        <a:accent2>
          <a:srgbClr val="99CCFF"/>
        </a:accent2>
        <a:accent3>
          <a:srgbClr val="AAAAAA"/>
        </a:accent3>
        <a:accent4>
          <a:srgbClr val="DADADA"/>
        </a:accent4>
        <a:accent5>
          <a:srgbClr val="CAB8FF"/>
        </a:accent5>
        <a:accent6>
          <a:srgbClr val="8AB9E7"/>
        </a:accent6>
        <a:hlink>
          <a:srgbClr val="FFFFCC"/>
        </a:hlink>
        <a:folHlink>
          <a:srgbClr val="6600CC"/>
        </a:folHlink>
      </a:clrScheme>
      <a:clrMap bg1="dk2" tx1="lt1" bg2="dk1" tx2="lt2" accent1="accent1" accent2="accent2" accent3="accent3" accent4="accent4" accent5="accent5" accent6="accent6" hlink="hlink" folHlink="folHlink"/>
    </a:extraClrScheme>
    <a:extraClrScheme>
      <a:clrScheme name="Radial 7">
        <a:dk1>
          <a:srgbClr val="666699"/>
        </a:dk1>
        <a:lt1>
          <a:srgbClr val="FFFFFF"/>
        </a:lt1>
        <a:dk2>
          <a:srgbClr val="2A2A40"/>
        </a:dk2>
        <a:lt2>
          <a:srgbClr val="FFFFFF"/>
        </a:lt2>
        <a:accent1>
          <a:srgbClr val="006699"/>
        </a:accent1>
        <a:accent2>
          <a:srgbClr val="CC9900"/>
        </a:accent2>
        <a:accent3>
          <a:srgbClr val="ACACAF"/>
        </a:accent3>
        <a:accent4>
          <a:srgbClr val="DADADA"/>
        </a:accent4>
        <a:accent5>
          <a:srgbClr val="AAB8CA"/>
        </a:accent5>
        <a:accent6>
          <a:srgbClr val="B98A00"/>
        </a:accent6>
        <a:hlink>
          <a:srgbClr val="CC6600"/>
        </a:hlink>
        <a:folHlink>
          <a:srgbClr val="6C948A"/>
        </a:folHlink>
      </a:clrScheme>
      <a:clrMap bg1="dk2" tx1="lt1" bg2="dk1" tx2="lt2" accent1="accent1" accent2="accent2" accent3="accent3" accent4="accent4" accent5="accent5" accent6="accent6" hlink="hlink" folHlink="folHlink"/>
    </a:extraClrScheme>
    <a:extraClrScheme>
      <a:clrScheme name="Radial 8">
        <a:dk1>
          <a:srgbClr val="BECBD8"/>
        </a:dk1>
        <a:lt1>
          <a:srgbClr val="FFFFFF"/>
        </a:lt1>
        <a:dk2>
          <a:srgbClr val="2B335B"/>
        </a:dk2>
        <a:lt2>
          <a:srgbClr val="FFFFFF"/>
        </a:lt2>
        <a:accent1>
          <a:srgbClr val="0099CC"/>
        </a:accent1>
        <a:accent2>
          <a:srgbClr val="B5DBE3"/>
        </a:accent2>
        <a:accent3>
          <a:srgbClr val="ACADB5"/>
        </a:accent3>
        <a:accent4>
          <a:srgbClr val="DADADA"/>
        </a:accent4>
        <a:accent5>
          <a:srgbClr val="AACAE2"/>
        </a:accent5>
        <a:accent6>
          <a:srgbClr val="A4C6CE"/>
        </a:accent6>
        <a:hlink>
          <a:srgbClr val="FFCC00"/>
        </a:hlink>
        <a:folHlink>
          <a:srgbClr val="58648C"/>
        </a:folHlink>
      </a:clrScheme>
      <a:clrMap bg1="dk2" tx1="lt1" bg2="dk1" tx2="lt2" accent1="accent1" accent2="accent2" accent3="accent3" accent4="accent4" accent5="accent5" accent6="accent6" hlink="hlink" folHlink="folHlink"/>
    </a:extraClrScheme>
    <a:extraClrScheme>
      <a:clrScheme name="Radial 9">
        <a:dk1>
          <a:srgbClr val="3333FF"/>
        </a:dk1>
        <a:lt1>
          <a:srgbClr val="FFFFFF"/>
        </a:lt1>
        <a:dk2>
          <a:srgbClr val="000099"/>
        </a:dk2>
        <a:lt2>
          <a:srgbClr val="FFFFFF"/>
        </a:lt2>
        <a:accent1>
          <a:srgbClr val="339966"/>
        </a:accent1>
        <a:accent2>
          <a:srgbClr val="9999FF"/>
        </a:accent2>
        <a:accent3>
          <a:srgbClr val="AAAACA"/>
        </a:accent3>
        <a:accent4>
          <a:srgbClr val="DADADA"/>
        </a:accent4>
        <a:accent5>
          <a:srgbClr val="ADCAB8"/>
        </a:accent5>
        <a:accent6>
          <a:srgbClr val="8A8AE7"/>
        </a:accent6>
        <a:hlink>
          <a:srgbClr val="FFFF99"/>
        </a:hlink>
        <a:folHlink>
          <a:srgbClr val="17A0D1"/>
        </a:folHlink>
      </a:clrScheme>
      <a:clrMap bg1="dk2" tx1="lt1" bg2="dk1" tx2="lt2" accent1="accent1" accent2="accent2" accent3="accent3" accent4="accent4" accent5="accent5" accent6="accent6" hlink="hlink" folHlink="folHlink"/>
    </a:extraClrScheme>
    <a:extraClrScheme>
      <a:clrScheme name="Radial 10">
        <a:dk1>
          <a:srgbClr val="808000"/>
        </a:dk1>
        <a:lt1>
          <a:srgbClr val="FFFFFF"/>
        </a:lt1>
        <a:dk2>
          <a:srgbClr val="354418"/>
        </a:dk2>
        <a:lt2>
          <a:srgbClr val="FFFFFF"/>
        </a:lt2>
        <a:accent1>
          <a:srgbClr val="60897C"/>
        </a:accent1>
        <a:accent2>
          <a:srgbClr val="99CC00"/>
        </a:accent2>
        <a:accent3>
          <a:srgbClr val="AEB0AB"/>
        </a:accent3>
        <a:accent4>
          <a:srgbClr val="DADADA"/>
        </a:accent4>
        <a:accent5>
          <a:srgbClr val="B6C4BF"/>
        </a:accent5>
        <a:accent6>
          <a:srgbClr val="8AB900"/>
        </a:accent6>
        <a:hlink>
          <a:srgbClr val="CCCC00"/>
        </a:hlink>
        <a:folHlink>
          <a:srgbClr val="66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Radial</Template>
  <TotalTime>2470</TotalTime>
  <Words>1345</Words>
  <Application>Microsoft Office PowerPoint</Application>
  <PresentationFormat>On-screen Show (4:3)</PresentationFormat>
  <Paragraphs>137</Paragraphs>
  <Slides>23</Slides>
  <Notes>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Radial</vt:lpstr>
      <vt:lpstr>Chapter 4: The Six Facets                       of Understanding</vt:lpstr>
      <vt:lpstr>The 6 Facets of Understanding</vt:lpstr>
      <vt:lpstr>The 6 Facets of Understanding</vt:lpstr>
      <vt:lpstr>Assessment of Understanding via the 6 facets</vt:lpstr>
      <vt:lpstr>   Facet 1~ Explanation </vt:lpstr>
      <vt:lpstr>   Facet 1~ Explanation </vt:lpstr>
      <vt:lpstr>   Facet 2 ~ Interpretation </vt:lpstr>
      <vt:lpstr>   Facet 2 ~ Interpretation </vt:lpstr>
      <vt:lpstr>   Facet 2 ~ Interpretation </vt:lpstr>
      <vt:lpstr>   Facet 3 ~ Application </vt:lpstr>
      <vt:lpstr>   Facet 3 ~ Application </vt:lpstr>
      <vt:lpstr>   Facet 3 ~ Application </vt:lpstr>
      <vt:lpstr>   Facet 4 ~ Perspective </vt:lpstr>
      <vt:lpstr>   Facet 4 ~ Perspective </vt:lpstr>
      <vt:lpstr>   Facet 4 ~ Perspective </vt:lpstr>
      <vt:lpstr>  Facet 5 ~ Empathy </vt:lpstr>
      <vt:lpstr>  Facet 5 ~ Empathy </vt:lpstr>
      <vt:lpstr>  Facet 5 ~ Empathy </vt:lpstr>
      <vt:lpstr>  Facet 6 ~ Self-Knowledge</vt:lpstr>
      <vt:lpstr>  Facet 6 ~ Self-Knowledge</vt:lpstr>
      <vt:lpstr>  Facet 6 ~ Self-Knowledge</vt:lpstr>
      <vt:lpstr>Key Implications of the facets for teaching and learning</vt:lpstr>
      <vt:lpstr>Slide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Understanding Understanding</dc:title>
  <dc:creator>Owner</dc:creator>
  <cp:lastModifiedBy>FSUTEAM</cp:lastModifiedBy>
  <cp:revision>140</cp:revision>
  <dcterms:created xsi:type="dcterms:W3CDTF">2009-12-28T15:52:20Z</dcterms:created>
  <dcterms:modified xsi:type="dcterms:W3CDTF">2011-10-06T13:22:34Z</dcterms:modified>
</cp:coreProperties>
</file>